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61" r:id="rId3"/>
    <p:sldId id="257" r:id="rId4"/>
    <p:sldId id="258" r:id="rId5"/>
    <p:sldId id="260" r:id="rId6"/>
    <p:sldId id="268" r:id="rId7"/>
    <p:sldId id="269" r:id="rId8"/>
    <p:sldId id="270" r:id="rId9"/>
    <p:sldId id="272" r:id="rId10"/>
    <p:sldId id="265" r:id="rId11"/>
    <p:sldId id="271" r:id="rId12"/>
    <p:sldId id="263" r:id="rId13"/>
    <p:sldId id="264"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CDAF59-5EEC-4B01-81B1-1D911558632B}" v="70" dt="2025-04-16T11:48:25.1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41" autoAdjust="0"/>
  </p:normalViewPr>
  <p:slideViewPr>
    <p:cSldViewPr snapToGrid="0" snapToObjects="1">
      <p:cViewPr varScale="1">
        <p:scale>
          <a:sx n="97" d="100"/>
          <a:sy n="97" d="100"/>
        </p:scale>
        <p:origin x="2004" y="306"/>
      </p:cViewPr>
      <p:guideLst>
        <p:guide orient="horz" pos="2160"/>
        <p:guide pos="2880"/>
      </p:guideLst>
    </p:cSldViewPr>
  </p:slideViewPr>
  <p:outlineViewPr>
    <p:cViewPr>
      <p:scale>
        <a:sx n="33" d="100"/>
        <a:sy n="33" d="100"/>
      </p:scale>
      <p:origin x="0" y="-207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le Meyer" userId="179aad44aec4e3ae" providerId="LiveId" clId="{9CCDAF59-5EEC-4B01-81B1-1D911558632B}"/>
    <pc:docChg chg="undo custSel addSld delSld modSld sldOrd">
      <pc:chgData name="Kyle Meyer" userId="179aad44aec4e3ae" providerId="LiveId" clId="{9CCDAF59-5EEC-4B01-81B1-1D911558632B}" dt="2025-04-16T12:00:42.717" v="1389" actId="20577"/>
      <pc:docMkLst>
        <pc:docMk/>
      </pc:docMkLst>
      <pc:sldChg chg="addSp modSp mod">
        <pc:chgData name="Kyle Meyer" userId="179aad44aec4e3ae" providerId="LiveId" clId="{9CCDAF59-5EEC-4B01-81B1-1D911558632B}" dt="2025-04-16T11:46:18.524" v="1372" actId="14100"/>
        <pc:sldMkLst>
          <pc:docMk/>
          <pc:sldMk cId="0" sldId="256"/>
        </pc:sldMkLst>
        <pc:spChg chg="mod">
          <ac:chgData name="Kyle Meyer" userId="179aad44aec4e3ae" providerId="LiveId" clId="{9CCDAF59-5EEC-4B01-81B1-1D911558632B}" dt="2025-04-02T11:26:33.821" v="1031" actId="20577"/>
          <ac:spMkLst>
            <pc:docMk/>
            <pc:sldMk cId="0" sldId="256"/>
            <ac:spMk id="2" creationId="{00000000-0000-0000-0000-000000000000}"/>
          </ac:spMkLst>
        </pc:spChg>
        <pc:spChg chg="add mod">
          <ac:chgData name="Kyle Meyer" userId="179aad44aec4e3ae" providerId="LiveId" clId="{9CCDAF59-5EEC-4B01-81B1-1D911558632B}" dt="2025-04-02T11:28:37.511" v="1051" actId="1076"/>
          <ac:spMkLst>
            <pc:docMk/>
            <pc:sldMk cId="0" sldId="256"/>
            <ac:spMk id="3" creationId="{025A032A-522C-12A6-F6E0-4B17CC2E27A5}"/>
          </ac:spMkLst>
        </pc:spChg>
        <pc:graphicFrameChg chg="mod">
          <ac:chgData name="Kyle Meyer" userId="179aad44aec4e3ae" providerId="LiveId" clId="{9CCDAF59-5EEC-4B01-81B1-1D911558632B}" dt="2025-04-02T11:28:47.201" v="1052" actId="1076"/>
          <ac:graphicFrameMkLst>
            <pc:docMk/>
            <pc:sldMk cId="0" sldId="256"/>
            <ac:graphicFrameMk id="13" creationId="{56497C44-894D-CCFA-9872-1A52AB22D596}"/>
          </ac:graphicFrameMkLst>
        </pc:graphicFrameChg>
        <pc:picChg chg="mod">
          <ac:chgData name="Kyle Meyer" userId="179aad44aec4e3ae" providerId="LiveId" clId="{9CCDAF59-5EEC-4B01-81B1-1D911558632B}" dt="2025-04-02T11:28:29.561" v="1050" actId="1076"/>
          <ac:picMkLst>
            <pc:docMk/>
            <pc:sldMk cId="0" sldId="256"/>
            <ac:picMk id="5" creationId="{A3F2DC63-C3E5-EEBD-6228-8B95A1CA8ADF}"/>
          </ac:picMkLst>
        </pc:picChg>
        <pc:picChg chg="add mod">
          <ac:chgData name="Kyle Meyer" userId="179aad44aec4e3ae" providerId="LiveId" clId="{9CCDAF59-5EEC-4B01-81B1-1D911558632B}" dt="2025-04-16T11:46:18.524" v="1372" actId="14100"/>
          <ac:picMkLst>
            <pc:docMk/>
            <pc:sldMk cId="0" sldId="256"/>
            <ac:picMk id="6" creationId="{85F10C89-B6D7-B7EE-6992-BD819EBB467D}"/>
          </ac:picMkLst>
        </pc:picChg>
      </pc:sldChg>
      <pc:sldChg chg="modSp mod ord">
        <pc:chgData name="Kyle Meyer" userId="179aad44aec4e3ae" providerId="LiveId" clId="{9CCDAF59-5EEC-4B01-81B1-1D911558632B}" dt="2025-04-02T11:29:11.324" v="1054"/>
        <pc:sldMkLst>
          <pc:docMk/>
          <pc:sldMk cId="0" sldId="257"/>
        </pc:sldMkLst>
        <pc:spChg chg="mod">
          <ac:chgData name="Kyle Meyer" userId="179aad44aec4e3ae" providerId="LiveId" clId="{9CCDAF59-5EEC-4B01-81B1-1D911558632B}" dt="2025-03-21T15:26:51.726" v="185" actId="14100"/>
          <ac:spMkLst>
            <pc:docMk/>
            <pc:sldMk cId="0" sldId="257"/>
            <ac:spMk id="2" creationId="{00000000-0000-0000-0000-000000000000}"/>
          </ac:spMkLst>
        </pc:spChg>
        <pc:spChg chg="mod">
          <ac:chgData name="Kyle Meyer" userId="179aad44aec4e3ae" providerId="LiveId" clId="{9CCDAF59-5EEC-4B01-81B1-1D911558632B}" dt="2025-03-21T15:27:12.902" v="189" actId="20577"/>
          <ac:spMkLst>
            <pc:docMk/>
            <pc:sldMk cId="0" sldId="257"/>
            <ac:spMk id="3" creationId="{00000000-0000-0000-0000-000000000000}"/>
          </ac:spMkLst>
        </pc:spChg>
      </pc:sldChg>
      <pc:sldChg chg="addSp delSp modSp mod ord">
        <pc:chgData name="Kyle Meyer" userId="179aad44aec4e3ae" providerId="LiveId" clId="{9CCDAF59-5EEC-4B01-81B1-1D911558632B}" dt="2025-04-02T11:29:26.359" v="1056"/>
        <pc:sldMkLst>
          <pc:docMk/>
          <pc:sldMk cId="0" sldId="258"/>
        </pc:sldMkLst>
        <pc:spChg chg="mod">
          <ac:chgData name="Kyle Meyer" userId="179aad44aec4e3ae" providerId="LiveId" clId="{9CCDAF59-5EEC-4B01-81B1-1D911558632B}" dt="2025-03-21T15:20:24.354" v="94" actId="26606"/>
          <ac:spMkLst>
            <pc:docMk/>
            <pc:sldMk cId="0" sldId="258"/>
            <ac:spMk id="2" creationId="{00000000-0000-0000-0000-000000000000}"/>
          </ac:spMkLst>
        </pc:spChg>
        <pc:spChg chg="add mod ord">
          <ac:chgData name="Kyle Meyer" userId="179aad44aec4e3ae" providerId="LiveId" clId="{9CCDAF59-5EEC-4B01-81B1-1D911558632B}" dt="2025-03-21T15:20:53.158" v="100" actId="27636"/>
          <ac:spMkLst>
            <pc:docMk/>
            <pc:sldMk cId="0" sldId="258"/>
            <ac:spMk id="4" creationId="{E40CE205-9385-F234-8D7A-B5B60313366B}"/>
          </ac:spMkLst>
        </pc:spChg>
        <pc:spChg chg="add">
          <ac:chgData name="Kyle Meyer" userId="179aad44aec4e3ae" providerId="LiveId" clId="{9CCDAF59-5EEC-4B01-81B1-1D911558632B}" dt="2025-03-21T15:20:24.354" v="94" actId="26606"/>
          <ac:spMkLst>
            <pc:docMk/>
            <pc:sldMk cId="0" sldId="258"/>
            <ac:spMk id="42" creationId="{4300840D-0A0B-4512-BACA-B439D5B9C57C}"/>
          </ac:spMkLst>
        </pc:spChg>
        <pc:spChg chg="add">
          <ac:chgData name="Kyle Meyer" userId="179aad44aec4e3ae" providerId="LiveId" clId="{9CCDAF59-5EEC-4B01-81B1-1D911558632B}" dt="2025-03-21T15:20:24.354" v="94" actId="26606"/>
          <ac:spMkLst>
            <pc:docMk/>
            <pc:sldMk cId="0" sldId="258"/>
            <ac:spMk id="43" creationId="{09588DA8-065E-4F6F-8EFD-43104AB2E0CF}"/>
          </ac:spMkLst>
        </pc:spChg>
        <pc:spChg chg="add">
          <ac:chgData name="Kyle Meyer" userId="179aad44aec4e3ae" providerId="LiveId" clId="{9CCDAF59-5EEC-4B01-81B1-1D911558632B}" dt="2025-03-21T15:20:24.354" v="94" actId="26606"/>
          <ac:spMkLst>
            <pc:docMk/>
            <pc:sldMk cId="0" sldId="258"/>
            <ac:spMk id="44" creationId="{D2B78728-A580-49A7-84F9-6EF6F583ADE0}"/>
          </ac:spMkLst>
        </pc:spChg>
        <pc:spChg chg="add">
          <ac:chgData name="Kyle Meyer" userId="179aad44aec4e3ae" providerId="LiveId" clId="{9CCDAF59-5EEC-4B01-81B1-1D911558632B}" dt="2025-03-21T15:20:24.354" v="94" actId="26606"/>
          <ac:spMkLst>
            <pc:docMk/>
            <pc:sldMk cId="0" sldId="258"/>
            <ac:spMk id="45" creationId="{C4285719-470E-454C-AF62-8323075F1F5B}"/>
          </ac:spMkLst>
        </pc:spChg>
        <pc:spChg chg="add">
          <ac:chgData name="Kyle Meyer" userId="179aad44aec4e3ae" providerId="LiveId" clId="{9CCDAF59-5EEC-4B01-81B1-1D911558632B}" dt="2025-03-21T15:20:24.354" v="94" actId="26606"/>
          <ac:spMkLst>
            <pc:docMk/>
            <pc:sldMk cId="0" sldId="258"/>
            <ac:spMk id="46" creationId="{38FAA1A1-D861-433F-88FA-1E9D6FD31D11}"/>
          </ac:spMkLst>
        </pc:spChg>
        <pc:spChg chg="add">
          <ac:chgData name="Kyle Meyer" userId="179aad44aec4e3ae" providerId="LiveId" clId="{9CCDAF59-5EEC-4B01-81B1-1D911558632B}" dt="2025-03-21T15:20:24.354" v="94" actId="26606"/>
          <ac:spMkLst>
            <pc:docMk/>
            <pc:sldMk cId="0" sldId="258"/>
            <ac:spMk id="47" creationId="{CD9FE4EF-C4D8-49A0-B2FF-81D8DB7D8A24}"/>
          </ac:spMkLst>
        </pc:spChg>
        <pc:spChg chg="add">
          <ac:chgData name="Kyle Meyer" userId="179aad44aec4e3ae" providerId="LiveId" clId="{9CCDAF59-5EEC-4B01-81B1-1D911558632B}" dt="2025-03-21T15:20:24.354" v="94" actId="26606"/>
          <ac:spMkLst>
            <pc:docMk/>
            <pc:sldMk cId="0" sldId="258"/>
            <ac:spMk id="48" creationId="{8D71EDA1-87BF-4D5D-AB79-F346FD19278A}"/>
          </ac:spMkLst>
        </pc:spChg>
      </pc:sldChg>
      <pc:sldChg chg="modSp mod ord">
        <pc:chgData name="Kyle Meyer" userId="179aad44aec4e3ae" providerId="LiveId" clId="{9CCDAF59-5EEC-4B01-81B1-1D911558632B}" dt="2025-04-02T11:29:40.675" v="1058"/>
        <pc:sldMkLst>
          <pc:docMk/>
          <pc:sldMk cId="0" sldId="260"/>
        </pc:sldMkLst>
        <pc:spChg chg="mod">
          <ac:chgData name="Kyle Meyer" userId="179aad44aec4e3ae" providerId="LiveId" clId="{9CCDAF59-5EEC-4B01-81B1-1D911558632B}" dt="2025-03-21T15:37:00.438" v="268" actId="6549"/>
          <ac:spMkLst>
            <pc:docMk/>
            <pc:sldMk cId="0" sldId="260"/>
            <ac:spMk id="6" creationId="{19F2C374-3D49-7E18-F029-64C9A0E394A6}"/>
          </ac:spMkLst>
        </pc:spChg>
      </pc:sldChg>
      <pc:sldChg chg="modSp mod ord">
        <pc:chgData name="Kyle Meyer" userId="179aad44aec4e3ae" providerId="LiveId" clId="{9CCDAF59-5EEC-4B01-81B1-1D911558632B}" dt="2025-03-21T16:20:53.634" v="784" actId="6549"/>
        <pc:sldMkLst>
          <pc:docMk/>
          <pc:sldMk cId="0" sldId="261"/>
        </pc:sldMkLst>
        <pc:spChg chg="mod">
          <ac:chgData name="Kyle Meyer" userId="179aad44aec4e3ae" providerId="LiveId" clId="{9CCDAF59-5EEC-4B01-81B1-1D911558632B}" dt="2025-03-21T16:20:53.634" v="784" actId="6549"/>
          <ac:spMkLst>
            <pc:docMk/>
            <pc:sldMk cId="0" sldId="261"/>
            <ac:spMk id="3" creationId="{00000000-0000-0000-0000-000000000000}"/>
          </ac:spMkLst>
        </pc:spChg>
      </pc:sldChg>
      <pc:sldChg chg="del">
        <pc:chgData name="Kyle Meyer" userId="179aad44aec4e3ae" providerId="LiveId" clId="{9CCDAF59-5EEC-4B01-81B1-1D911558632B}" dt="2025-03-21T16:12:48.779" v="655" actId="2696"/>
        <pc:sldMkLst>
          <pc:docMk/>
          <pc:sldMk cId="0" sldId="262"/>
        </pc:sldMkLst>
      </pc:sldChg>
      <pc:sldChg chg="addSp delSp modSp mod delDesignElem chgLayout">
        <pc:chgData name="Kyle Meyer" userId="179aad44aec4e3ae" providerId="LiveId" clId="{9CCDAF59-5EEC-4B01-81B1-1D911558632B}" dt="2025-04-16T11:48:36.393" v="1373" actId="5793"/>
        <pc:sldMkLst>
          <pc:docMk/>
          <pc:sldMk cId="0" sldId="264"/>
        </pc:sldMkLst>
        <pc:spChg chg="mod ord">
          <ac:chgData name="Kyle Meyer" userId="179aad44aec4e3ae" providerId="LiveId" clId="{9CCDAF59-5EEC-4B01-81B1-1D911558632B}" dt="2025-03-21T15:43:13.020" v="283" actId="27636"/>
          <ac:spMkLst>
            <pc:docMk/>
            <pc:sldMk cId="0" sldId="264"/>
            <ac:spMk id="2" creationId="{00000000-0000-0000-0000-000000000000}"/>
          </ac:spMkLst>
        </pc:spChg>
        <pc:spChg chg="mod ord">
          <ac:chgData name="Kyle Meyer" userId="179aad44aec4e3ae" providerId="LiveId" clId="{9CCDAF59-5EEC-4B01-81B1-1D911558632B}" dt="2025-04-16T11:48:36.393" v="1373" actId="5793"/>
          <ac:spMkLst>
            <pc:docMk/>
            <pc:sldMk cId="0" sldId="264"/>
            <ac:spMk id="3" creationId="{00000000-0000-0000-0000-000000000000}"/>
          </ac:spMkLst>
        </pc:spChg>
        <pc:spChg chg="add mod">
          <ac:chgData name="Kyle Meyer" userId="179aad44aec4e3ae" providerId="LiveId" clId="{9CCDAF59-5EEC-4B01-81B1-1D911558632B}" dt="2025-03-21T15:45:03.858" v="299" actId="120"/>
          <ac:spMkLst>
            <pc:docMk/>
            <pc:sldMk cId="0" sldId="264"/>
            <ac:spMk id="6" creationId="{A7F11A78-103A-397F-FF9C-AF9F3B05BB35}"/>
          </ac:spMkLst>
        </pc:spChg>
        <pc:picChg chg="mod">
          <ac:chgData name="Kyle Meyer" userId="179aad44aec4e3ae" providerId="LiveId" clId="{9CCDAF59-5EEC-4B01-81B1-1D911558632B}" dt="2025-03-21T15:43:31.759" v="287" actId="1076"/>
          <ac:picMkLst>
            <pc:docMk/>
            <pc:sldMk cId="0" sldId="264"/>
            <ac:picMk id="5" creationId="{CB9BD428-A463-F49D-4834-5C9F53A2E840}"/>
          </ac:picMkLst>
        </pc:picChg>
      </pc:sldChg>
      <pc:sldChg chg="modSp mod ord">
        <pc:chgData name="Kyle Meyer" userId="179aad44aec4e3ae" providerId="LiveId" clId="{9CCDAF59-5EEC-4B01-81B1-1D911558632B}" dt="2025-03-21T16:14:51.495" v="658" actId="14826"/>
        <pc:sldMkLst>
          <pc:docMk/>
          <pc:sldMk cId="3667330286" sldId="265"/>
        </pc:sldMkLst>
        <pc:spChg chg="mod">
          <ac:chgData name="Kyle Meyer" userId="179aad44aec4e3ae" providerId="LiveId" clId="{9CCDAF59-5EEC-4B01-81B1-1D911558632B}" dt="2025-03-21T15:25:51.381" v="172" actId="20577"/>
          <ac:spMkLst>
            <pc:docMk/>
            <pc:sldMk cId="3667330286" sldId="265"/>
            <ac:spMk id="2" creationId="{A144F416-A6DF-D6B4-2F51-53A674E25CA0}"/>
          </ac:spMkLst>
        </pc:spChg>
        <pc:spChg chg="mod">
          <ac:chgData name="Kyle Meyer" userId="179aad44aec4e3ae" providerId="LiveId" clId="{9CCDAF59-5EEC-4B01-81B1-1D911558632B}" dt="2025-03-21T15:25:31.911" v="162" actId="1076"/>
          <ac:spMkLst>
            <pc:docMk/>
            <pc:sldMk cId="3667330286" sldId="265"/>
            <ac:spMk id="3" creationId="{ABFAF45F-4F65-F45E-42B0-31FADC49C7E8}"/>
          </ac:spMkLst>
        </pc:spChg>
        <pc:picChg chg="mod">
          <ac:chgData name="Kyle Meyer" userId="179aad44aec4e3ae" providerId="LiveId" clId="{9CCDAF59-5EEC-4B01-81B1-1D911558632B}" dt="2025-03-21T16:14:51.495" v="658" actId="14826"/>
          <ac:picMkLst>
            <pc:docMk/>
            <pc:sldMk cId="3667330286" sldId="265"/>
            <ac:picMk id="14" creationId="{C99A9A18-A4CF-D432-DA22-4E64CC3830F5}"/>
          </ac:picMkLst>
        </pc:picChg>
      </pc:sldChg>
      <pc:sldChg chg="modSp ord">
        <pc:chgData name="Kyle Meyer" userId="179aad44aec4e3ae" providerId="LiveId" clId="{9CCDAF59-5EEC-4B01-81B1-1D911558632B}" dt="2025-04-16T11:17:02.438" v="1278" actId="1076"/>
        <pc:sldMkLst>
          <pc:docMk/>
          <pc:sldMk cId="4217918674" sldId="268"/>
        </pc:sldMkLst>
        <pc:picChg chg="mod">
          <ac:chgData name="Kyle Meyer" userId="179aad44aec4e3ae" providerId="LiveId" clId="{9CCDAF59-5EEC-4B01-81B1-1D911558632B}" dt="2025-04-16T11:17:02.438" v="1278" actId="1076"/>
          <ac:picMkLst>
            <pc:docMk/>
            <pc:sldMk cId="4217918674" sldId="268"/>
            <ac:picMk id="5" creationId="{2F05EAF7-282F-5BAE-CD8E-29D7EEC0A033}"/>
          </ac:picMkLst>
        </pc:picChg>
      </pc:sldChg>
      <pc:sldChg chg="ord">
        <pc:chgData name="Kyle Meyer" userId="179aad44aec4e3ae" providerId="LiveId" clId="{9CCDAF59-5EEC-4B01-81B1-1D911558632B}" dt="2025-04-02T11:29:48.882" v="1062"/>
        <pc:sldMkLst>
          <pc:docMk/>
          <pc:sldMk cId="4287989057" sldId="269"/>
        </pc:sldMkLst>
      </pc:sldChg>
      <pc:sldChg chg="ord">
        <pc:chgData name="Kyle Meyer" userId="179aad44aec4e3ae" providerId="LiveId" clId="{9CCDAF59-5EEC-4B01-81B1-1D911558632B}" dt="2025-04-02T11:29:58.502" v="1064"/>
        <pc:sldMkLst>
          <pc:docMk/>
          <pc:sldMk cId="582688210" sldId="270"/>
        </pc:sldMkLst>
      </pc:sldChg>
      <pc:sldChg chg="addSp delSp modSp new mod setBg">
        <pc:chgData name="Kyle Meyer" userId="179aad44aec4e3ae" providerId="LiveId" clId="{9CCDAF59-5EEC-4B01-81B1-1D911558632B}" dt="2025-04-16T12:00:42.717" v="1389" actId="20577"/>
        <pc:sldMkLst>
          <pc:docMk/>
          <pc:sldMk cId="907701850" sldId="271"/>
        </pc:sldMkLst>
        <pc:spChg chg="add mod ord">
          <ac:chgData name="Kyle Meyer" userId="179aad44aec4e3ae" providerId="LiveId" clId="{9CCDAF59-5EEC-4B01-81B1-1D911558632B}" dt="2025-04-16T12:00:42.717" v="1389" actId="20577"/>
          <ac:spMkLst>
            <pc:docMk/>
            <pc:sldMk cId="907701850" sldId="271"/>
            <ac:spMk id="3" creationId="{D5B5D1C9-D395-BE8F-11E2-59CDC200474D}"/>
          </ac:spMkLst>
        </pc:spChg>
        <pc:spChg chg="add mod">
          <ac:chgData name="Kyle Meyer" userId="179aad44aec4e3ae" providerId="LiveId" clId="{9CCDAF59-5EEC-4B01-81B1-1D911558632B}" dt="2025-04-16T11:44:38.901" v="1342" actId="20577"/>
          <ac:spMkLst>
            <pc:docMk/>
            <pc:sldMk cId="907701850" sldId="271"/>
            <ac:spMk id="4" creationId="{154F919F-5DEA-5F23-031F-6995A353B9EB}"/>
          </ac:spMkLst>
        </pc:spChg>
        <pc:spChg chg="add mod">
          <ac:chgData name="Kyle Meyer" userId="179aad44aec4e3ae" providerId="LiveId" clId="{9CCDAF59-5EEC-4B01-81B1-1D911558632B}" dt="2025-03-21T16:12:25.186" v="654" actId="1076"/>
          <ac:spMkLst>
            <pc:docMk/>
            <pc:sldMk cId="907701850" sldId="271"/>
            <ac:spMk id="5" creationId="{2292A07A-D6B8-1AF3-15F8-33C84229F6F0}"/>
          </ac:spMkLst>
        </pc:spChg>
        <pc:spChg chg="add">
          <ac:chgData name="Kyle Meyer" userId="179aad44aec4e3ae" providerId="LiveId" clId="{9CCDAF59-5EEC-4B01-81B1-1D911558632B}" dt="2025-03-21T15:53:39.420" v="397" actId="26606"/>
          <ac:spMkLst>
            <pc:docMk/>
            <pc:sldMk cId="907701850" sldId="271"/>
            <ac:spMk id="21" creationId="{9F7D5CDA-D291-4307-BF55-1381FED29634}"/>
          </ac:spMkLst>
        </pc:spChg>
        <pc:picChg chg="add mod ord">
          <ac:chgData name="Kyle Meyer" userId="179aad44aec4e3ae" providerId="LiveId" clId="{9CCDAF59-5EEC-4B01-81B1-1D911558632B}" dt="2025-03-21T16:08:52.494" v="597" actId="14100"/>
          <ac:picMkLst>
            <pc:docMk/>
            <pc:sldMk cId="907701850" sldId="271"/>
            <ac:picMk id="6" creationId="{6125D949-1A71-08BA-996F-68C281C76ACE}"/>
          </ac:picMkLst>
        </pc:picChg>
      </pc:sldChg>
      <pc:sldChg chg="addSp delSp modSp new mod ord setBg">
        <pc:chgData name="Kyle Meyer" userId="179aad44aec4e3ae" providerId="LiveId" clId="{9CCDAF59-5EEC-4B01-81B1-1D911558632B}" dt="2025-04-02T11:30:08.117" v="1066"/>
        <pc:sldMkLst>
          <pc:docMk/>
          <pc:sldMk cId="1522072808" sldId="272"/>
        </pc:sldMkLst>
        <pc:spChg chg="mod">
          <ac:chgData name="Kyle Meyer" userId="179aad44aec4e3ae" providerId="LiveId" clId="{9CCDAF59-5EEC-4B01-81B1-1D911558632B}" dt="2025-03-21T19:24:51.030" v="945" actId="27636"/>
          <ac:spMkLst>
            <pc:docMk/>
            <pc:sldMk cId="1522072808" sldId="272"/>
            <ac:spMk id="2" creationId="{872651E6-BF7F-95B6-C395-679EA62F672F}"/>
          </ac:spMkLst>
        </pc:spChg>
        <pc:spChg chg="add">
          <ac:chgData name="Kyle Meyer" userId="179aad44aec4e3ae" providerId="LiveId" clId="{9CCDAF59-5EEC-4B01-81B1-1D911558632B}" dt="2025-03-21T19:20:50.473" v="911" actId="26606"/>
          <ac:spMkLst>
            <pc:docMk/>
            <pc:sldMk cId="1522072808" sldId="272"/>
            <ac:spMk id="31" creationId="{B50AB553-2A96-4A92-96F2-93548E096954}"/>
          </ac:spMkLst>
        </pc:spChg>
        <pc:graphicFrameChg chg="add mod modGraphic">
          <ac:chgData name="Kyle Meyer" userId="179aad44aec4e3ae" providerId="LiveId" clId="{9CCDAF59-5EEC-4B01-81B1-1D911558632B}" dt="2025-03-21T19:25:59.001" v="954" actId="20577"/>
          <ac:graphicFrameMkLst>
            <pc:docMk/>
            <pc:sldMk cId="1522072808" sldId="272"/>
            <ac:graphicFrameMk id="25" creationId="{8316CA47-B19D-B83F-B4E9-E78AB7A5DB1A}"/>
          </ac:graphicFrameMkLst>
        </pc:graphicFrameChg>
        <pc:picChg chg="add mod">
          <ac:chgData name="Kyle Meyer" userId="179aad44aec4e3ae" providerId="LiveId" clId="{9CCDAF59-5EEC-4B01-81B1-1D911558632B}" dt="2025-03-21T19:23:56.438" v="939" actId="1076"/>
          <ac:picMkLst>
            <pc:docMk/>
            <pc:sldMk cId="1522072808" sldId="272"/>
            <ac:picMk id="27" creationId="{55D27958-6215-EFB5-84C1-ABF9CBB86CFC}"/>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 Id="rId4" Type="http://schemas.openxmlformats.org/officeDocument/2006/relationships/image" Target="../media/image4.svg"/></Relationships>
</file>

<file path=ppt/diagrams/_rels/data3.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 Id="rId4" Type="http://schemas.openxmlformats.org/officeDocument/2006/relationships/image" Target="../media/image4.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446E9B-6101-4AB7-AC09-779116E84D1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A4446B8-A5F4-46DC-A3A9-BCEAE9CEEF92}">
      <dgm:prSet/>
      <dgm:spPr/>
      <dgm:t>
        <a:bodyPr/>
        <a:lstStyle/>
        <a:p>
          <a:pPr>
            <a:lnSpc>
              <a:spcPct val="100000"/>
            </a:lnSpc>
          </a:pPr>
          <a:r>
            <a:rPr lang="en-US" dirty="0"/>
            <a:t>Earning cashflow from Profitable Construction Projects in Florida</a:t>
          </a:r>
        </a:p>
      </dgm:t>
    </dgm:pt>
    <dgm:pt modelId="{29DFC3B3-1FAA-43ED-AA86-E6E5FF156AB9}" type="parTrans" cxnId="{EA4B05A7-4326-4169-B49B-7A5D9D482767}">
      <dgm:prSet/>
      <dgm:spPr/>
      <dgm:t>
        <a:bodyPr/>
        <a:lstStyle/>
        <a:p>
          <a:endParaRPr lang="en-US"/>
        </a:p>
      </dgm:t>
    </dgm:pt>
    <dgm:pt modelId="{9BD5A8A1-BA52-475B-A08D-7DF4A0B456ED}" type="sibTrans" cxnId="{EA4B05A7-4326-4169-B49B-7A5D9D482767}">
      <dgm:prSet/>
      <dgm:spPr/>
      <dgm:t>
        <a:bodyPr/>
        <a:lstStyle/>
        <a:p>
          <a:endParaRPr lang="en-US"/>
        </a:p>
      </dgm:t>
    </dgm:pt>
    <dgm:pt modelId="{8F7EE1E1-C835-4032-BAB1-BAED09BC295F}">
      <dgm:prSet/>
      <dgm:spPr/>
      <dgm:t>
        <a:bodyPr/>
        <a:lstStyle/>
        <a:p>
          <a:pPr>
            <a:lnSpc>
              <a:spcPct val="100000"/>
            </a:lnSpc>
          </a:pPr>
          <a:r>
            <a:rPr lang="en-US"/>
            <a:t>Revenue Sharing Tokens issued By: CT Central Brower Construction Tokens, LLC</a:t>
          </a:r>
          <a:endParaRPr lang="en-US" dirty="0"/>
        </a:p>
      </dgm:t>
    </dgm:pt>
    <dgm:pt modelId="{6A63EAF2-040C-4BF6-87D7-67017809549D}" type="parTrans" cxnId="{FDD76A60-31AC-4B13-9E73-C9CEDCD6505F}">
      <dgm:prSet/>
      <dgm:spPr/>
      <dgm:t>
        <a:bodyPr/>
        <a:lstStyle/>
        <a:p>
          <a:endParaRPr lang="en-US"/>
        </a:p>
      </dgm:t>
    </dgm:pt>
    <dgm:pt modelId="{A4D3A7E7-0C7C-43E8-8AF4-AA9564EEB98F}" type="sibTrans" cxnId="{FDD76A60-31AC-4B13-9E73-C9CEDCD6505F}">
      <dgm:prSet/>
      <dgm:spPr/>
      <dgm:t>
        <a:bodyPr/>
        <a:lstStyle/>
        <a:p>
          <a:endParaRPr lang="en-US"/>
        </a:p>
      </dgm:t>
    </dgm:pt>
    <dgm:pt modelId="{43794C4D-F84A-475A-8DD2-BED877D632E5}" type="pres">
      <dgm:prSet presAssocID="{C9446E9B-6101-4AB7-AC09-779116E84D16}" presName="root" presStyleCnt="0">
        <dgm:presLayoutVars>
          <dgm:dir/>
          <dgm:resizeHandles val="exact"/>
        </dgm:presLayoutVars>
      </dgm:prSet>
      <dgm:spPr/>
    </dgm:pt>
    <dgm:pt modelId="{7365B7C2-3751-4BFB-B01A-B1AA46FE244E}" type="pres">
      <dgm:prSet presAssocID="{FA4446B8-A5F4-46DC-A3A9-BCEAE9CEEF92}" presName="compNode" presStyleCnt="0"/>
      <dgm:spPr/>
    </dgm:pt>
    <dgm:pt modelId="{17E00760-7A4B-4554-840B-FC8746821D7C}" type="pres">
      <dgm:prSet presAssocID="{FA4446B8-A5F4-46DC-A3A9-BCEAE9CEEF92}" presName="bgRect" presStyleLbl="bgShp" presStyleIdx="0" presStyleCnt="2"/>
      <dgm:spPr/>
    </dgm:pt>
    <dgm:pt modelId="{37989C6A-79F3-4ADD-B795-DCAA343FEEBB}" type="pres">
      <dgm:prSet presAssocID="{FA4446B8-A5F4-46DC-A3A9-BCEAE9CEEF9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ney"/>
        </a:ext>
      </dgm:extLst>
    </dgm:pt>
    <dgm:pt modelId="{04F3BAA9-D780-4BFD-9105-8168F01ADF26}" type="pres">
      <dgm:prSet presAssocID="{FA4446B8-A5F4-46DC-A3A9-BCEAE9CEEF92}" presName="spaceRect" presStyleCnt="0"/>
      <dgm:spPr/>
    </dgm:pt>
    <dgm:pt modelId="{4F68C863-CCE5-4884-8F7A-16883AD487D8}" type="pres">
      <dgm:prSet presAssocID="{FA4446B8-A5F4-46DC-A3A9-BCEAE9CEEF92}" presName="parTx" presStyleLbl="revTx" presStyleIdx="0" presStyleCnt="2">
        <dgm:presLayoutVars>
          <dgm:chMax val="0"/>
          <dgm:chPref val="0"/>
        </dgm:presLayoutVars>
      </dgm:prSet>
      <dgm:spPr/>
    </dgm:pt>
    <dgm:pt modelId="{E7E65E96-3114-4632-B9E6-837FDEB85FD7}" type="pres">
      <dgm:prSet presAssocID="{9BD5A8A1-BA52-475B-A08D-7DF4A0B456ED}" presName="sibTrans" presStyleCnt="0"/>
      <dgm:spPr/>
    </dgm:pt>
    <dgm:pt modelId="{1E3E858F-B5A2-45D9-9BCB-C151FE755B53}" type="pres">
      <dgm:prSet presAssocID="{8F7EE1E1-C835-4032-BAB1-BAED09BC295F}" presName="compNode" presStyleCnt="0"/>
      <dgm:spPr/>
    </dgm:pt>
    <dgm:pt modelId="{A74931C8-82B3-4668-A239-909DB99E79A6}" type="pres">
      <dgm:prSet presAssocID="{8F7EE1E1-C835-4032-BAB1-BAED09BC295F}" presName="bgRect" presStyleLbl="bgShp" presStyleIdx="1" presStyleCnt="2"/>
      <dgm:spPr/>
    </dgm:pt>
    <dgm:pt modelId="{B1FA2EA7-E647-4297-AED3-257E5EB83801}" type="pres">
      <dgm:prSet presAssocID="{8F7EE1E1-C835-4032-BAB1-BAED09BC295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Yuan"/>
        </a:ext>
      </dgm:extLst>
    </dgm:pt>
    <dgm:pt modelId="{2D635B4B-B413-4172-8ECE-D773C2590E86}" type="pres">
      <dgm:prSet presAssocID="{8F7EE1E1-C835-4032-BAB1-BAED09BC295F}" presName="spaceRect" presStyleCnt="0"/>
      <dgm:spPr/>
    </dgm:pt>
    <dgm:pt modelId="{8558B2DA-30B6-4AA3-B3BE-F1307DDBE0FF}" type="pres">
      <dgm:prSet presAssocID="{8F7EE1E1-C835-4032-BAB1-BAED09BC295F}" presName="parTx" presStyleLbl="revTx" presStyleIdx="1" presStyleCnt="2">
        <dgm:presLayoutVars>
          <dgm:chMax val="0"/>
          <dgm:chPref val="0"/>
        </dgm:presLayoutVars>
      </dgm:prSet>
      <dgm:spPr/>
    </dgm:pt>
  </dgm:ptLst>
  <dgm:cxnLst>
    <dgm:cxn modelId="{FDD76A60-31AC-4B13-9E73-C9CEDCD6505F}" srcId="{C9446E9B-6101-4AB7-AC09-779116E84D16}" destId="{8F7EE1E1-C835-4032-BAB1-BAED09BC295F}" srcOrd="1" destOrd="0" parTransId="{6A63EAF2-040C-4BF6-87D7-67017809549D}" sibTransId="{A4D3A7E7-0C7C-43E8-8AF4-AA9564EEB98F}"/>
    <dgm:cxn modelId="{7918F145-E416-4312-82C3-2B6E57629A9E}" type="presOf" srcId="{FA4446B8-A5F4-46DC-A3A9-BCEAE9CEEF92}" destId="{4F68C863-CCE5-4884-8F7A-16883AD487D8}" srcOrd="0" destOrd="0" presId="urn:microsoft.com/office/officeart/2018/2/layout/IconVerticalSolidList"/>
    <dgm:cxn modelId="{230C4F8D-B0FC-4108-8FFE-B368E5D8BCF8}" type="presOf" srcId="{C9446E9B-6101-4AB7-AC09-779116E84D16}" destId="{43794C4D-F84A-475A-8DD2-BED877D632E5}" srcOrd="0" destOrd="0" presId="urn:microsoft.com/office/officeart/2018/2/layout/IconVerticalSolidList"/>
    <dgm:cxn modelId="{EA4B05A7-4326-4169-B49B-7A5D9D482767}" srcId="{C9446E9B-6101-4AB7-AC09-779116E84D16}" destId="{FA4446B8-A5F4-46DC-A3A9-BCEAE9CEEF92}" srcOrd="0" destOrd="0" parTransId="{29DFC3B3-1FAA-43ED-AA86-E6E5FF156AB9}" sibTransId="{9BD5A8A1-BA52-475B-A08D-7DF4A0B456ED}"/>
    <dgm:cxn modelId="{19969CE4-1428-41F9-B053-B0D9D9387FB2}" type="presOf" srcId="{8F7EE1E1-C835-4032-BAB1-BAED09BC295F}" destId="{8558B2DA-30B6-4AA3-B3BE-F1307DDBE0FF}" srcOrd="0" destOrd="0" presId="urn:microsoft.com/office/officeart/2018/2/layout/IconVerticalSolidList"/>
    <dgm:cxn modelId="{532B4E15-4561-445F-8947-88E45F6EBBED}" type="presParOf" srcId="{43794C4D-F84A-475A-8DD2-BED877D632E5}" destId="{7365B7C2-3751-4BFB-B01A-B1AA46FE244E}" srcOrd="0" destOrd="0" presId="urn:microsoft.com/office/officeart/2018/2/layout/IconVerticalSolidList"/>
    <dgm:cxn modelId="{EE7EB7CE-AFE7-42F7-A4B9-DE1311091774}" type="presParOf" srcId="{7365B7C2-3751-4BFB-B01A-B1AA46FE244E}" destId="{17E00760-7A4B-4554-840B-FC8746821D7C}" srcOrd="0" destOrd="0" presId="urn:microsoft.com/office/officeart/2018/2/layout/IconVerticalSolidList"/>
    <dgm:cxn modelId="{8CB3F7BC-D929-41DA-A31E-D65618147062}" type="presParOf" srcId="{7365B7C2-3751-4BFB-B01A-B1AA46FE244E}" destId="{37989C6A-79F3-4ADD-B795-DCAA343FEEBB}" srcOrd="1" destOrd="0" presId="urn:microsoft.com/office/officeart/2018/2/layout/IconVerticalSolidList"/>
    <dgm:cxn modelId="{53680389-C15D-43C7-B51E-E3CB808CA947}" type="presParOf" srcId="{7365B7C2-3751-4BFB-B01A-B1AA46FE244E}" destId="{04F3BAA9-D780-4BFD-9105-8168F01ADF26}" srcOrd="2" destOrd="0" presId="urn:microsoft.com/office/officeart/2018/2/layout/IconVerticalSolidList"/>
    <dgm:cxn modelId="{3F6CA7C4-43F8-4ED9-A1C1-D38FDE6408AF}" type="presParOf" srcId="{7365B7C2-3751-4BFB-B01A-B1AA46FE244E}" destId="{4F68C863-CCE5-4884-8F7A-16883AD487D8}" srcOrd="3" destOrd="0" presId="urn:microsoft.com/office/officeart/2018/2/layout/IconVerticalSolidList"/>
    <dgm:cxn modelId="{B2D0036D-D928-4FC9-8E11-0BBA7061A408}" type="presParOf" srcId="{43794C4D-F84A-475A-8DD2-BED877D632E5}" destId="{E7E65E96-3114-4632-B9E6-837FDEB85FD7}" srcOrd="1" destOrd="0" presId="urn:microsoft.com/office/officeart/2018/2/layout/IconVerticalSolidList"/>
    <dgm:cxn modelId="{88AFCE1A-CCA7-479D-AEF4-B3AA70467C6B}" type="presParOf" srcId="{43794C4D-F84A-475A-8DD2-BED877D632E5}" destId="{1E3E858F-B5A2-45D9-9BCB-C151FE755B53}" srcOrd="2" destOrd="0" presId="urn:microsoft.com/office/officeart/2018/2/layout/IconVerticalSolidList"/>
    <dgm:cxn modelId="{BD1FB805-0125-4AE0-98ED-7D852B8852DA}" type="presParOf" srcId="{1E3E858F-B5A2-45D9-9BCB-C151FE755B53}" destId="{A74931C8-82B3-4668-A239-909DB99E79A6}" srcOrd="0" destOrd="0" presId="urn:microsoft.com/office/officeart/2018/2/layout/IconVerticalSolidList"/>
    <dgm:cxn modelId="{48495D30-A1A6-4CD6-9243-AA73DCA0DF79}" type="presParOf" srcId="{1E3E858F-B5A2-45D9-9BCB-C151FE755B53}" destId="{B1FA2EA7-E647-4297-AED3-257E5EB83801}" srcOrd="1" destOrd="0" presId="urn:microsoft.com/office/officeart/2018/2/layout/IconVerticalSolidList"/>
    <dgm:cxn modelId="{0F4917BD-6319-438D-A3D6-AEE683F597E5}" type="presParOf" srcId="{1E3E858F-B5A2-45D9-9BCB-C151FE755B53}" destId="{2D635B4B-B413-4172-8ECE-D773C2590E86}" srcOrd="2" destOrd="0" presId="urn:microsoft.com/office/officeart/2018/2/layout/IconVerticalSolidList"/>
    <dgm:cxn modelId="{517C6252-B812-4E96-8306-D6ABB6065816}" type="presParOf" srcId="{1E3E858F-B5A2-45D9-9BCB-C151FE755B53}" destId="{8558B2DA-30B6-4AA3-B3BE-F1307DDBE0F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E991E3-1B1E-42BD-ADFA-0F06848D98DA}"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B2EF91C0-8352-4D97-9956-F9CB8E8F64F4}">
      <dgm:prSet custT="1"/>
      <dgm:spPr/>
      <dgm:t>
        <a:bodyPr/>
        <a:lstStyle/>
        <a:p>
          <a:pPr>
            <a:lnSpc>
              <a:spcPct val="100000"/>
            </a:lnSpc>
          </a:pPr>
          <a:r>
            <a:rPr lang="en-US" sz="1600" dirty="0"/>
            <a:t>Expansion Opportunity with Florida’s Economic Tailwinds </a:t>
          </a:r>
        </a:p>
      </dgm:t>
    </dgm:pt>
    <dgm:pt modelId="{4D5A065A-4163-4C54-8367-8BE99332E81C}" type="parTrans" cxnId="{6AAC6492-2394-4DEE-A905-B9C1239B6492}">
      <dgm:prSet/>
      <dgm:spPr/>
      <dgm:t>
        <a:bodyPr/>
        <a:lstStyle/>
        <a:p>
          <a:endParaRPr lang="en-US"/>
        </a:p>
      </dgm:t>
    </dgm:pt>
    <dgm:pt modelId="{7611B519-183D-4CDE-8BDB-978B422434C6}" type="sibTrans" cxnId="{6AAC6492-2394-4DEE-A905-B9C1239B6492}">
      <dgm:prSet/>
      <dgm:spPr/>
      <dgm:t>
        <a:bodyPr/>
        <a:lstStyle/>
        <a:p>
          <a:endParaRPr lang="en-US"/>
        </a:p>
      </dgm:t>
    </dgm:pt>
    <dgm:pt modelId="{8427AE00-288F-4DFE-8872-0700794E43EA}">
      <dgm:prSet custT="1"/>
      <dgm:spPr/>
      <dgm:t>
        <a:bodyPr/>
        <a:lstStyle/>
        <a:p>
          <a:pPr>
            <a:lnSpc>
              <a:spcPct val="100000"/>
            </a:lnSpc>
          </a:pPr>
          <a:r>
            <a:rPr lang="en-US" sz="1600" dirty="0"/>
            <a:t>Central Broward Construction is on the verge of a major expansion, poised to strengthen its balance sheet and take a leadership role in Florida’s infrastructure rebuild. </a:t>
          </a:r>
        </a:p>
      </dgm:t>
    </dgm:pt>
    <dgm:pt modelId="{96CFF229-E7C4-4F65-ABB7-EE846431A9E6}" type="parTrans" cxnId="{9D92D963-90CD-40FD-9577-F2319A87FED4}">
      <dgm:prSet/>
      <dgm:spPr/>
      <dgm:t>
        <a:bodyPr/>
        <a:lstStyle/>
        <a:p>
          <a:endParaRPr lang="en-US"/>
        </a:p>
      </dgm:t>
    </dgm:pt>
    <dgm:pt modelId="{F76F7478-FBDF-4E87-9451-3ABA6B9BAE16}" type="sibTrans" cxnId="{9D92D963-90CD-40FD-9577-F2319A87FED4}">
      <dgm:prSet/>
      <dgm:spPr/>
      <dgm:t>
        <a:bodyPr/>
        <a:lstStyle/>
        <a:p>
          <a:endParaRPr lang="en-US"/>
        </a:p>
      </dgm:t>
    </dgm:pt>
    <dgm:pt modelId="{CF8FA2D7-11D8-40D5-9782-A1D213AACE12}">
      <dgm:prSet custT="1"/>
      <dgm:spPr/>
      <dgm:t>
        <a:bodyPr/>
        <a:lstStyle/>
        <a:p>
          <a:pPr>
            <a:lnSpc>
              <a:spcPct val="100000"/>
            </a:lnSpc>
          </a:pPr>
          <a:r>
            <a:rPr lang="en-US" sz="1600" dirty="0"/>
            <a:t>Florida’s Economic Tailwinds:  Post-Hurricane Rebuilding: Billions allocated for hurricane-resistant infrastructure. Flood Mitigation &amp; Resiliency: Demand for advanced flood mitigation techniques.  Building Code Changes: New regulations post-Surfside condo collapse drive property upgrades.  Population Growth: Strong in-migration trends boosting residential and commercial development</a:t>
          </a:r>
          <a:r>
            <a:rPr lang="en-US" sz="1400" dirty="0"/>
            <a:t>.</a:t>
          </a:r>
        </a:p>
      </dgm:t>
    </dgm:pt>
    <dgm:pt modelId="{D40B98FD-33BE-4110-B1D2-5D1AB623578D}" type="parTrans" cxnId="{66A20447-D8D8-4541-BCB7-52465CECDD10}">
      <dgm:prSet/>
      <dgm:spPr/>
      <dgm:t>
        <a:bodyPr/>
        <a:lstStyle/>
        <a:p>
          <a:endParaRPr lang="en-US"/>
        </a:p>
      </dgm:t>
    </dgm:pt>
    <dgm:pt modelId="{1EBFACA9-680A-4BB9-8D06-EFC02D0FBFBD}" type="sibTrans" cxnId="{66A20447-D8D8-4541-BCB7-52465CECDD10}">
      <dgm:prSet/>
      <dgm:spPr/>
      <dgm:t>
        <a:bodyPr/>
        <a:lstStyle/>
        <a:p>
          <a:endParaRPr lang="en-US"/>
        </a:p>
      </dgm:t>
    </dgm:pt>
    <dgm:pt modelId="{D363B91E-4F9C-4445-B9D5-5C67A28D1087}" type="pres">
      <dgm:prSet presAssocID="{74E991E3-1B1E-42BD-ADFA-0F06848D98DA}" presName="outerComposite" presStyleCnt="0">
        <dgm:presLayoutVars>
          <dgm:chMax val="5"/>
          <dgm:dir/>
          <dgm:resizeHandles val="exact"/>
        </dgm:presLayoutVars>
      </dgm:prSet>
      <dgm:spPr/>
    </dgm:pt>
    <dgm:pt modelId="{B7889F33-3FA4-4B9A-8D1A-5F638735F65E}" type="pres">
      <dgm:prSet presAssocID="{74E991E3-1B1E-42BD-ADFA-0F06848D98DA}" presName="dummyMaxCanvas" presStyleCnt="0">
        <dgm:presLayoutVars/>
      </dgm:prSet>
      <dgm:spPr/>
    </dgm:pt>
    <dgm:pt modelId="{9341726F-1D7A-4A84-9E3D-DAAA890480EC}" type="pres">
      <dgm:prSet presAssocID="{74E991E3-1B1E-42BD-ADFA-0F06848D98DA}" presName="ThreeNodes_1" presStyleLbl="node1" presStyleIdx="0" presStyleCnt="3" custScaleY="87234" custLinFactNeighborY="-11818">
        <dgm:presLayoutVars>
          <dgm:bulletEnabled val="1"/>
        </dgm:presLayoutVars>
      </dgm:prSet>
      <dgm:spPr/>
    </dgm:pt>
    <dgm:pt modelId="{8BDD3466-FA25-4352-B6F3-1ED2D2F050CD}" type="pres">
      <dgm:prSet presAssocID="{74E991E3-1B1E-42BD-ADFA-0F06848D98DA}" presName="ThreeNodes_2" presStyleLbl="node1" presStyleIdx="1" presStyleCnt="3" custLinFactNeighborX="-650" custLinFactNeighborY="-8863">
        <dgm:presLayoutVars>
          <dgm:bulletEnabled val="1"/>
        </dgm:presLayoutVars>
      </dgm:prSet>
      <dgm:spPr/>
    </dgm:pt>
    <dgm:pt modelId="{00F4C224-420A-4989-9E02-EC7668C1EEF9}" type="pres">
      <dgm:prSet presAssocID="{74E991E3-1B1E-42BD-ADFA-0F06848D98DA}" presName="ThreeNodes_3" presStyleLbl="node1" presStyleIdx="2" presStyleCnt="3" custScaleY="123057" custLinFactNeighborX="5683" custLinFactNeighborY="391">
        <dgm:presLayoutVars>
          <dgm:bulletEnabled val="1"/>
        </dgm:presLayoutVars>
      </dgm:prSet>
      <dgm:spPr/>
    </dgm:pt>
    <dgm:pt modelId="{4EFB6DAA-7CCD-45F8-A392-21826CCA325D}" type="pres">
      <dgm:prSet presAssocID="{74E991E3-1B1E-42BD-ADFA-0F06848D98DA}" presName="ThreeConn_1-2" presStyleLbl="fgAccFollowNode1" presStyleIdx="0" presStyleCnt="2">
        <dgm:presLayoutVars>
          <dgm:bulletEnabled val="1"/>
        </dgm:presLayoutVars>
      </dgm:prSet>
      <dgm:spPr/>
    </dgm:pt>
    <dgm:pt modelId="{D9839647-2D43-433B-B17E-C1FAAD5D6D7A}" type="pres">
      <dgm:prSet presAssocID="{74E991E3-1B1E-42BD-ADFA-0F06848D98DA}" presName="ThreeConn_2-3" presStyleLbl="fgAccFollowNode1" presStyleIdx="1" presStyleCnt="2">
        <dgm:presLayoutVars>
          <dgm:bulletEnabled val="1"/>
        </dgm:presLayoutVars>
      </dgm:prSet>
      <dgm:spPr/>
    </dgm:pt>
    <dgm:pt modelId="{7530BE20-B400-4825-B793-81701D887731}" type="pres">
      <dgm:prSet presAssocID="{74E991E3-1B1E-42BD-ADFA-0F06848D98DA}" presName="ThreeNodes_1_text" presStyleLbl="node1" presStyleIdx="2" presStyleCnt="3">
        <dgm:presLayoutVars>
          <dgm:bulletEnabled val="1"/>
        </dgm:presLayoutVars>
      </dgm:prSet>
      <dgm:spPr/>
    </dgm:pt>
    <dgm:pt modelId="{F3C3B312-972C-4347-801F-BDC2E5D864CD}" type="pres">
      <dgm:prSet presAssocID="{74E991E3-1B1E-42BD-ADFA-0F06848D98DA}" presName="ThreeNodes_2_text" presStyleLbl="node1" presStyleIdx="2" presStyleCnt="3">
        <dgm:presLayoutVars>
          <dgm:bulletEnabled val="1"/>
        </dgm:presLayoutVars>
      </dgm:prSet>
      <dgm:spPr/>
    </dgm:pt>
    <dgm:pt modelId="{8FE91366-814C-4662-8921-298ECF38FC97}" type="pres">
      <dgm:prSet presAssocID="{74E991E3-1B1E-42BD-ADFA-0F06848D98DA}" presName="ThreeNodes_3_text" presStyleLbl="node1" presStyleIdx="2" presStyleCnt="3">
        <dgm:presLayoutVars>
          <dgm:bulletEnabled val="1"/>
        </dgm:presLayoutVars>
      </dgm:prSet>
      <dgm:spPr/>
    </dgm:pt>
  </dgm:ptLst>
  <dgm:cxnLst>
    <dgm:cxn modelId="{C288AF03-5BE7-4968-9226-2A7F7F195F00}" type="presOf" srcId="{8427AE00-288F-4DFE-8872-0700794E43EA}" destId="{F3C3B312-972C-4347-801F-BDC2E5D864CD}" srcOrd="1" destOrd="0" presId="urn:microsoft.com/office/officeart/2005/8/layout/vProcess5"/>
    <dgm:cxn modelId="{E035E12B-7AEA-47CD-B4DA-670BE8E85E04}" type="presOf" srcId="{74E991E3-1B1E-42BD-ADFA-0F06848D98DA}" destId="{D363B91E-4F9C-4445-B9D5-5C67A28D1087}" srcOrd="0" destOrd="0" presId="urn:microsoft.com/office/officeart/2005/8/layout/vProcess5"/>
    <dgm:cxn modelId="{ED40DD3B-CDD4-4A46-B796-B0C9431F8DF3}" type="presOf" srcId="{8427AE00-288F-4DFE-8872-0700794E43EA}" destId="{8BDD3466-FA25-4352-B6F3-1ED2D2F050CD}" srcOrd="0" destOrd="0" presId="urn:microsoft.com/office/officeart/2005/8/layout/vProcess5"/>
    <dgm:cxn modelId="{68BE8F5C-F766-46D7-A9B1-8A97AE4AFAD2}" type="presOf" srcId="{CF8FA2D7-11D8-40D5-9782-A1D213AACE12}" destId="{8FE91366-814C-4662-8921-298ECF38FC97}" srcOrd="1" destOrd="0" presId="urn:microsoft.com/office/officeart/2005/8/layout/vProcess5"/>
    <dgm:cxn modelId="{0339F35C-FED5-4EB8-8DFC-343061CBB7A1}" type="presOf" srcId="{7611B519-183D-4CDE-8BDB-978B422434C6}" destId="{4EFB6DAA-7CCD-45F8-A392-21826CCA325D}" srcOrd="0" destOrd="0" presId="urn:microsoft.com/office/officeart/2005/8/layout/vProcess5"/>
    <dgm:cxn modelId="{9D92D963-90CD-40FD-9577-F2319A87FED4}" srcId="{74E991E3-1B1E-42BD-ADFA-0F06848D98DA}" destId="{8427AE00-288F-4DFE-8872-0700794E43EA}" srcOrd="1" destOrd="0" parTransId="{96CFF229-E7C4-4F65-ABB7-EE846431A9E6}" sibTransId="{F76F7478-FBDF-4E87-9451-3ABA6B9BAE16}"/>
    <dgm:cxn modelId="{66A20447-D8D8-4541-BCB7-52465CECDD10}" srcId="{74E991E3-1B1E-42BD-ADFA-0F06848D98DA}" destId="{CF8FA2D7-11D8-40D5-9782-A1D213AACE12}" srcOrd="2" destOrd="0" parTransId="{D40B98FD-33BE-4110-B1D2-5D1AB623578D}" sibTransId="{1EBFACA9-680A-4BB9-8D06-EFC02D0FBFBD}"/>
    <dgm:cxn modelId="{1808DF91-F231-4779-B3F1-109EF7D81ECC}" type="presOf" srcId="{CF8FA2D7-11D8-40D5-9782-A1D213AACE12}" destId="{00F4C224-420A-4989-9E02-EC7668C1EEF9}" srcOrd="0" destOrd="0" presId="urn:microsoft.com/office/officeart/2005/8/layout/vProcess5"/>
    <dgm:cxn modelId="{6AAC6492-2394-4DEE-A905-B9C1239B6492}" srcId="{74E991E3-1B1E-42BD-ADFA-0F06848D98DA}" destId="{B2EF91C0-8352-4D97-9956-F9CB8E8F64F4}" srcOrd="0" destOrd="0" parTransId="{4D5A065A-4163-4C54-8367-8BE99332E81C}" sibTransId="{7611B519-183D-4CDE-8BDB-978B422434C6}"/>
    <dgm:cxn modelId="{99BCB3A0-29F0-454B-8402-2411D967D5F4}" type="presOf" srcId="{B2EF91C0-8352-4D97-9956-F9CB8E8F64F4}" destId="{7530BE20-B400-4825-B793-81701D887731}" srcOrd="1" destOrd="0" presId="urn:microsoft.com/office/officeart/2005/8/layout/vProcess5"/>
    <dgm:cxn modelId="{C3DAD0B4-481B-4E56-97F7-206AB5606843}" type="presOf" srcId="{B2EF91C0-8352-4D97-9956-F9CB8E8F64F4}" destId="{9341726F-1D7A-4A84-9E3D-DAAA890480EC}" srcOrd="0" destOrd="0" presId="urn:microsoft.com/office/officeart/2005/8/layout/vProcess5"/>
    <dgm:cxn modelId="{048205E7-DEDA-4129-B0A8-FFCBE3FEF45F}" type="presOf" srcId="{F76F7478-FBDF-4E87-9451-3ABA6B9BAE16}" destId="{D9839647-2D43-433B-B17E-C1FAAD5D6D7A}" srcOrd="0" destOrd="0" presId="urn:microsoft.com/office/officeart/2005/8/layout/vProcess5"/>
    <dgm:cxn modelId="{C0A100A1-5F5D-42C0-8379-D0744CFC2B40}" type="presParOf" srcId="{D363B91E-4F9C-4445-B9D5-5C67A28D1087}" destId="{B7889F33-3FA4-4B9A-8D1A-5F638735F65E}" srcOrd="0" destOrd="0" presId="urn:microsoft.com/office/officeart/2005/8/layout/vProcess5"/>
    <dgm:cxn modelId="{1B14F712-EFB9-4F4A-A11C-14440C1C1ED2}" type="presParOf" srcId="{D363B91E-4F9C-4445-B9D5-5C67A28D1087}" destId="{9341726F-1D7A-4A84-9E3D-DAAA890480EC}" srcOrd="1" destOrd="0" presId="urn:microsoft.com/office/officeart/2005/8/layout/vProcess5"/>
    <dgm:cxn modelId="{2463FF8A-C96A-42AC-A0B4-59819E2869D9}" type="presParOf" srcId="{D363B91E-4F9C-4445-B9D5-5C67A28D1087}" destId="{8BDD3466-FA25-4352-B6F3-1ED2D2F050CD}" srcOrd="2" destOrd="0" presId="urn:microsoft.com/office/officeart/2005/8/layout/vProcess5"/>
    <dgm:cxn modelId="{3BBF5BDA-E5E9-4226-A0AB-98EBF3C3FCF9}" type="presParOf" srcId="{D363B91E-4F9C-4445-B9D5-5C67A28D1087}" destId="{00F4C224-420A-4989-9E02-EC7668C1EEF9}" srcOrd="3" destOrd="0" presId="urn:microsoft.com/office/officeart/2005/8/layout/vProcess5"/>
    <dgm:cxn modelId="{BE543492-4F7B-4576-B945-4186F094B671}" type="presParOf" srcId="{D363B91E-4F9C-4445-B9D5-5C67A28D1087}" destId="{4EFB6DAA-7CCD-45F8-A392-21826CCA325D}" srcOrd="4" destOrd="0" presId="urn:microsoft.com/office/officeart/2005/8/layout/vProcess5"/>
    <dgm:cxn modelId="{8540DE8D-3106-42DA-A2C6-381D274FE32E}" type="presParOf" srcId="{D363B91E-4F9C-4445-B9D5-5C67A28D1087}" destId="{D9839647-2D43-433B-B17E-C1FAAD5D6D7A}" srcOrd="5" destOrd="0" presId="urn:microsoft.com/office/officeart/2005/8/layout/vProcess5"/>
    <dgm:cxn modelId="{A4A45134-6A6B-4C0B-94B8-700233FA1EBC}" type="presParOf" srcId="{D363B91E-4F9C-4445-B9D5-5C67A28D1087}" destId="{7530BE20-B400-4825-B793-81701D887731}" srcOrd="6" destOrd="0" presId="urn:microsoft.com/office/officeart/2005/8/layout/vProcess5"/>
    <dgm:cxn modelId="{9D4102CB-F343-458C-B3DF-64ECAA2DD06A}" type="presParOf" srcId="{D363B91E-4F9C-4445-B9D5-5C67A28D1087}" destId="{F3C3B312-972C-4347-801F-BDC2E5D864CD}" srcOrd="7" destOrd="0" presId="urn:microsoft.com/office/officeart/2005/8/layout/vProcess5"/>
    <dgm:cxn modelId="{1088269A-A64E-4F75-B574-5BB1DB55FC65}" type="presParOf" srcId="{D363B91E-4F9C-4445-B9D5-5C67A28D1087}" destId="{8FE91366-814C-4662-8921-298ECF38FC97}"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59CBE0-98DE-468E-ACBC-301D48205B7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F4D3771-AFB0-4DFC-B9B4-6608A65E79C3}">
      <dgm:prSet/>
      <dgm:spPr/>
      <dgm:t>
        <a:bodyPr/>
        <a:lstStyle/>
        <a:p>
          <a:pPr>
            <a:lnSpc>
              <a:spcPct val="100000"/>
            </a:lnSpc>
          </a:pPr>
          <a:r>
            <a:rPr lang="en-US" dirty="0"/>
            <a:t>Competitive Advantages:</a:t>
          </a:r>
        </a:p>
      </dgm:t>
    </dgm:pt>
    <dgm:pt modelId="{AAB2EC48-7534-4C40-A0D5-62F8190A852B}" type="parTrans" cxnId="{674D73AA-FE70-40A0-BF23-2CC0FF74A775}">
      <dgm:prSet/>
      <dgm:spPr/>
      <dgm:t>
        <a:bodyPr/>
        <a:lstStyle/>
        <a:p>
          <a:endParaRPr lang="en-US"/>
        </a:p>
      </dgm:t>
    </dgm:pt>
    <dgm:pt modelId="{5DD20530-8C97-4313-9ADE-FEE752E9353B}" type="sibTrans" cxnId="{674D73AA-FE70-40A0-BF23-2CC0FF74A775}">
      <dgm:prSet/>
      <dgm:spPr/>
      <dgm:t>
        <a:bodyPr/>
        <a:lstStyle/>
        <a:p>
          <a:endParaRPr lang="en-US"/>
        </a:p>
      </dgm:t>
    </dgm:pt>
    <dgm:pt modelId="{F8EC9E41-1FE9-4DBC-B205-E644012E1418}">
      <dgm:prSet/>
      <dgm:spPr/>
      <dgm:t>
        <a:bodyPr/>
        <a:lstStyle/>
        <a:p>
          <a:pPr>
            <a:lnSpc>
              <a:spcPct val="100000"/>
            </a:lnSpc>
          </a:pPr>
          <a:r>
            <a:rPr lang="en-US"/>
            <a:t>- Experienced management team.</a:t>
          </a:r>
        </a:p>
      </dgm:t>
    </dgm:pt>
    <dgm:pt modelId="{AF35FD2B-DDEE-44F7-B98D-1CE2201203CD}" type="parTrans" cxnId="{CF69AD4C-DA55-40D7-A9FE-D7177DBB8284}">
      <dgm:prSet/>
      <dgm:spPr/>
      <dgm:t>
        <a:bodyPr/>
        <a:lstStyle/>
        <a:p>
          <a:endParaRPr lang="en-US"/>
        </a:p>
      </dgm:t>
    </dgm:pt>
    <dgm:pt modelId="{DA80004E-8F22-4617-8422-681BC6AE0B14}" type="sibTrans" cxnId="{CF69AD4C-DA55-40D7-A9FE-D7177DBB8284}">
      <dgm:prSet/>
      <dgm:spPr/>
      <dgm:t>
        <a:bodyPr/>
        <a:lstStyle/>
        <a:p>
          <a:endParaRPr lang="en-US"/>
        </a:p>
      </dgm:t>
    </dgm:pt>
    <dgm:pt modelId="{BE3E7EE3-263B-4761-80F1-96AE969BA02E}">
      <dgm:prSet/>
      <dgm:spPr/>
      <dgm:t>
        <a:bodyPr/>
        <a:lstStyle/>
        <a:p>
          <a:pPr>
            <a:lnSpc>
              <a:spcPct val="100000"/>
            </a:lnSpc>
          </a:pPr>
          <a:r>
            <a:rPr lang="en-US"/>
            <a:t>- Proven track record of successful projects.</a:t>
          </a:r>
        </a:p>
      </dgm:t>
    </dgm:pt>
    <dgm:pt modelId="{3A9C9C96-D480-4DAB-88B1-770F1C855B10}" type="parTrans" cxnId="{148F0D19-8258-495B-9EC4-407D77A30D06}">
      <dgm:prSet/>
      <dgm:spPr/>
      <dgm:t>
        <a:bodyPr/>
        <a:lstStyle/>
        <a:p>
          <a:endParaRPr lang="en-US"/>
        </a:p>
      </dgm:t>
    </dgm:pt>
    <dgm:pt modelId="{63E2B25E-96B7-4CA8-A774-D35EEC1DEFA2}" type="sibTrans" cxnId="{148F0D19-8258-495B-9EC4-407D77A30D06}">
      <dgm:prSet/>
      <dgm:spPr/>
      <dgm:t>
        <a:bodyPr/>
        <a:lstStyle/>
        <a:p>
          <a:endParaRPr lang="en-US"/>
        </a:p>
      </dgm:t>
    </dgm:pt>
    <dgm:pt modelId="{0F36CD85-76DE-40B1-B70A-5FBB90345F21}">
      <dgm:prSet/>
      <dgm:spPr/>
      <dgm:t>
        <a:bodyPr/>
        <a:lstStyle/>
        <a:p>
          <a:pPr>
            <a:lnSpc>
              <a:spcPct val="100000"/>
            </a:lnSpc>
          </a:pPr>
          <a:r>
            <a:rPr lang="en-US"/>
            <a:t>- Established relationships with suppliers and subcontractors.</a:t>
          </a:r>
        </a:p>
      </dgm:t>
    </dgm:pt>
    <dgm:pt modelId="{4D6AF6E9-B694-43A8-8A55-8F58FCD961B7}" type="parTrans" cxnId="{3021A8C9-94B6-4684-9480-0B5CBFF3CF5B}">
      <dgm:prSet/>
      <dgm:spPr/>
      <dgm:t>
        <a:bodyPr/>
        <a:lstStyle/>
        <a:p>
          <a:endParaRPr lang="en-US"/>
        </a:p>
      </dgm:t>
    </dgm:pt>
    <dgm:pt modelId="{A4F986A9-ADCA-441C-B587-004927303A13}" type="sibTrans" cxnId="{3021A8C9-94B6-4684-9480-0B5CBFF3CF5B}">
      <dgm:prSet/>
      <dgm:spPr/>
      <dgm:t>
        <a:bodyPr/>
        <a:lstStyle/>
        <a:p>
          <a:endParaRPr lang="en-US"/>
        </a:p>
      </dgm:t>
    </dgm:pt>
    <dgm:pt modelId="{FF6961C5-3ABE-47F6-BC18-0A9754CBA25A}">
      <dgm:prSet/>
      <dgm:spPr/>
      <dgm:t>
        <a:bodyPr/>
        <a:lstStyle/>
        <a:p>
          <a:pPr>
            <a:lnSpc>
              <a:spcPct val="100000"/>
            </a:lnSpc>
          </a:pPr>
          <a:r>
            <a:rPr lang="en-US"/>
            <a:t>Scalability:</a:t>
          </a:r>
        </a:p>
      </dgm:t>
    </dgm:pt>
    <dgm:pt modelId="{44D82AB8-5B75-4DB4-8994-1B51E67CDAD4}" type="parTrans" cxnId="{A57C5FAA-CFFB-47F1-B278-733E661E05D8}">
      <dgm:prSet/>
      <dgm:spPr/>
      <dgm:t>
        <a:bodyPr/>
        <a:lstStyle/>
        <a:p>
          <a:endParaRPr lang="en-US"/>
        </a:p>
      </dgm:t>
    </dgm:pt>
    <dgm:pt modelId="{6FA94CEB-8E4B-4233-9891-A37BE7C4800E}" type="sibTrans" cxnId="{A57C5FAA-CFFB-47F1-B278-733E661E05D8}">
      <dgm:prSet/>
      <dgm:spPr/>
      <dgm:t>
        <a:bodyPr/>
        <a:lstStyle/>
        <a:p>
          <a:endParaRPr lang="en-US"/>
        </a:p>
      </dgm:t>
    </dgm:pt>
    <dgm:pt modelId="{C5622C23-F7C1-44B4-BC60-1C9B64822259}">
      <dgm:prSet/>
      <dgm:spPr/>
      <dgm:t>
        <a:bodyPr/>
        <a:lstStyle/>
        <a:p>
          <a:pPr>
            <a:lnSpc>
              <a:spcPct val="100000"/>
            </a:lnSpc>
          </a:pPr>
          <a:r>
            <a:rPr lang="en-US" dirty="0"/>
            <a:t>- Expansion opportunities across Florida.</a:t>
          </a:r>
        </a:p>
      </dgm:t>
    </dgm:pt>
    <dgm:pt modelId="{1E95BE4D-F532-4F72-9AF5-3E8DEA35CC00}" type="parTrans" cxnId="{F5909592-9E86-4CE1-9FB4-FD980CE7CA34}">
      <dgm:prSet/>
      <dgm:spPr/>
      <dgm:t>
        <a:bodyPr/>
        <a:lstStyle/>
        <a:p>
          <a:endParaRPr lang="en-US"/>
        </a:p>
      </dgm:t>
    </dgm:pt>
    <dgm:pt modelId="{0EA932E1-FC1E-4006-A261-0455A38C7EE3}" type="sibTrans" cxnId="{F5909592-9E86-4CE1-9FB4-FD980CE7CA34}">
      <dgm:prSet/>
      <dgm:spPr/>
      <dgm:t>
        <a:bodyPr/>
        <a:lstStyle/>
        <a:p>
          <a:endParaRPr lang="en-US"/>
        </a:p>
      </dgm:t>
    </dgm:pt>
    <dgm:pt modelId="{982E4682-2031-45B2-A2DB-BE77D34969EB}">
      <dgm:prSet/>
      <dgm:spPr/>
      <dgm:t>
        <a:bodyPr/>
        <a:lstStyle/>
        <a:p>
          <a:pPr>
            <a:lnSpc>
              <a:spcPct val="100000"/>
            </a:lnSpc>
          </a:pPr>
          <a:r>
            <a:rPr lang="en-US" dirty="0"/>
            <a:t>- Potential for the awarding of larger projects.</a:t>
          </a:r>
        </a:p>
      </dgm:t>
    </dgm:pt>
    <dgm:pt modelId="{9B1EECC8-9BCB-40E1-BA88-702301542E7A}" type="parTrans" cxnId="{50895AFD-DAF6-4A76-8247-9E94C21E274B}">
      <dgm:prSet/>
      <dgm:spPr/>
      <dgm:t>
        <a:bodyPr/>
        <a:lstStyle/>
        <a:p>
          <a:endParaRPr lang="en-US"/>
        </a:p>
      </dgm:t>
    </dgm:pt>
    <dgm:pt modelId="{982B8E01-508F-4AA4-9505-92EA9981EE27}" type="sibTrans" cxnId="{50895AFD-DAF6-4A76-8247-9E94C21E274B}">
      <dgm:prSet/>
      <dgm:spPr/>
      <dgm:t>
        <a:bodyPr/>
        <a:lstStyle/>
        <a:p>
          <a:endParaRPr lang="en-US"/>
        </a:p>
      </dgm:t>
    </dgm:pt>
    <dgm:pt modelId="{C297F3F7-8B83-45D7-A80B-2BC0C91C88C1}" type="pres">
      <dgm:prSet presAssocID="{A359CBE0-98DE-468E-ACBC-301D48205B77}" presName="root" presStyleCnt="0">
        <dgm:presLayoutVars>
          <dgm:dir/>
          <dgm:resizeHandles val="exact"/>
        </dgm:presLayoutVars>
      </dgm:prSet>
      <dgm:spPr/>
    </dgm:pt>
    <dgm:pt modelId="{4B1AE5E0-1037-4135-8953-1CA352A4EFBE}" type="pres">
      <dgm:prSet presAssocID="{6F4D3771-AFB0-4DFC-B9B4-6608A65E79C3}" presName="compNode" presStyleCnt="0"/>
      <dgm:spPr/>
    </dgm:pt>
    <dgm:pt modelId="{E334942D-8274-4517-89D2-271B2720A35C}" type="pres">
      <dgm:prSet presAssocID="{6F4D3771-AFB0-4DFC-B9B4-6608A65E79C3}" presName="bgRect" presStyleLbl="bgShp" presStyleIdx="0" presStyleCnt="7"/>
      <dgm:spPr/>
    </dgm:pt>
    <dgm:pt modelId="{96013B89-2869-4467-B491-288161BC8866}" type="pres">
      <dgm:prSet presAssocID="{6F4D3771-AFB0-4DFC-B9B4-6608A65E79C3}"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FBD5530F-1306-433C-BDD6-28777FF75349}" type="pres">
      <dgm:prSet presAssocID="{6F4D3771-AFB0-4DFC-B9B4-6608A65E79C3}" presName="spaceRect" presStyleCnt="0"/>
      <dgm:spPr/>
    </dgm:pt>
    <dgm:pt modelId="{9A619D20-CBAA-4150-B26B-833D47A8A0D0}" type="pres">
      <dgm:prSet presAssocID="{6F4D3771-AFB0-4DFC-B9B4-6608A65E79C3}" presName="parTx" presStyleLbl="revTx" presStyleIdx="0" presStyleCnt="7">
        <dgm:presLayoutVars>
          <dgm:chMax val="0"/>
          <dgm:chPref val="0"/>
        </dgm:presLayoutVars>
      </dgm:prSet>
      <dgm:spPr/>
    </dgm:pt>
    <dgm:pt modelId="{AF151411-FC5C-467D-8B97-311C73D9315B}" type="pres">
      <dgm:prSet presAssocID="{5DD20530-8C97-4313-9ADE-FEE752E9353B}" presName="sibTrans" presStyleCnt="0"/>
      <dgm:spPr/>
    </dgm:pt>
    <dgm:pt modelId="{6CF070D3-C9B5-4EB4-A849-B02A21A41BF4}" type="pres">
      <dgm:prSet presAssocID="{F8EC9E41-1FE9-4DBC-B205-E644012E1418}" presName="compNode" presStyleCnt="0"/>
      <dgm:spPr/>
    </dgm:pt>
    <dgm:pt modelId="{71A8C04B-CADF-4B30-B490-2C57CDE1BEF1}" type="pres">
      <dgm:prSet presAssocID="{F8EC9E41-1FE9-4DBC-B205-E644012E1418}" presName="bgRect" presStyleLbl="bgShp" presStyleIdx="1" presStyleCnt="7"/>
      <dgm:spPr/>
    </dgm:pt>
    <dgm:pt modelId="{02AF61A3-7C45-4A62-A004-6C08BC98E4E4}" type="pres">
      <dgm:prSet presAssocID="{F8EC9E41-1FE9-4DBC-B205-E644012E1418}"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ptain"/>
        </a:ext>
      </dgm:extLst>
    </dgm:pt>
    <dgm:pt modelId="{0AE3F612-6E74-4688-9B6F-4BF7F6412AA2}" type="pres">
      <dgm:prSet presAssocID="{F8EC9E41-1FE9-4DBC-B205-E644012E1418}" presName="spaceRect" presStyleCnt="0"/>
      <dgm:spPr/>
    </dgm:pt>
    <dgm:pt modelId="{E0E44C17-4271-4467-98B3-57E0C02EE852}" type="pres">
      <dgm:prSet presAssocID="{F8EC9E41-1FE9-4DBC-B205-E644012E1418}" presName="parTx" presStyleLbl="revTx" presStyleIdx="1" presStyleCnt="7">
        <dgm:presLayoutVars>
          <dgm:chMax val="0"/>
          <dgm:chPref val="0"/>
        </dgm:presLayoutVars>
      </dgm:prSet>
      <dgm:spPr/>
    </dgm:pt>
    <dgm:pt modelId="{4B8508C8-170D-4682-ADFF-132E48364DCD}" type="pres">
      <dgm:prSet presAssocID="{DA80004E-8F22-4617-8422-681BC6AE0B14}" presName="sibTrans" presStyleCnt="0"/>
      <dgm:spPr/>
    </dgm:pt>
    <dgm:pt modelId="{1DBB5DAD-168F-4ABB-9B73-1EBD0383D9AA}" type="pres">
      <dgm:prSet presAssocID="{BE3E7EE3-263B-4761-80F1-96AE969BA02E}" presName="compNode" presStyleCnt="0"/>
      <dgm:spPr/>
    </dgm:pt>
    <dgm:pt modelId="{C00CEE3F-5013-4B1F-AE82-5AAE6027F7B8}" type="pres">
      <dgm:prSet presAssocID="{BE3E7EE3-263B-4761-80F1-96AE969BA02E}" presName="bgRect" presStyleLbl="bgShp" presStyleIdx="2" presStyleCnt="7"/>
      <dgm:spPr/>
    </dgm:pt>
    <dgm:pt modelId="{3349E5F0-32AE-4436-B085-C3A10527CEEC}" type="pres">
      <dgm:prSet presAssocID="{BE3E7EE3-263B-4761-80F1-96AE969BA02E}"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iploma"/>
        </a:ext>
      </dgm:extLst>
    </dgm:pt>
    <dgm:pt modelId="{5B5294E8-5FD6-4B72-A4BB-B8FB9F9306D8}" type="pres">
      <dgm:prSet presAssocID="{BE3E7EE3-263B-4761-80F1-96AE969BA02E}" presName="spaceRect" presStyleCnt="0"/>
      <dgm:spPr/>
    </dgm:pt>
    <dgm:pt modelId="{06B1A7AC-F6AE-46CF-B580-BBC70C0CE705}" type="pres">
      <dgm:prSet presAssocID="{BE3E7EE3-263B-4761-80F1-96AE969BA02E}" presName="parTx" presStyleLbl="revTx" presStyleIdx="2" presStyleCnt="7">
        <dgm:presLayoutVars>
          <dgm:chMax val="0"/>
          <dgm:chPref val="0"/>
        </dgm:presLayoutVars>
      </dgm:prSet>
      <dgm:spPr/>
    </dgm:pt>
    <dgm:pt modelId="{0845FCFA-0E4E-410F-867C-ACC471ECF658}" type="pres">
      <dgm:prSet presAssocID="{63E2B25E-96B7-4CA8-A774-D35EEC1DEFA2}" presName="sibTrans" presStyleCnt="0"/>
      <dgm:spPr/>
    </dgm:pt>
    <dgm:pt modelId="{DA1C1233-95D9-4FA1-B546-A92D04718055}" type="pres">
      <dgm:prSet presAssocID="{0F36CD85-76DE-40B1-B70A-5FBB90345F21}" presName="compNode" presStyleCnt="0"/>
      <dgm:spPr/>
    </dgm:pt>
    <dgm:pt modelId="{A9B688F8-3696-413B-A7BC-D6B590E000F2}" type="pres">
      <dgm:prSet presAssocID="{0F36CD85-76DE-40B1-B70A-5FBB90345F21}" presName="bgRect" presStyleLbl="bgShp" presStyleIdx="3" presStyleCnt="7"/>
      <dgm:spPr/>
    </dgm:pt>
    <dgm:pt modelId="{9292DA36-DE41-4513-9C81-70400C9EB5BB}" type="pres">
      <dgm:prSet presAssocID="{0F36CD85-76DE-40B1-B70A-5FBB90345F21}"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ranching Diagram"/>
        </a:ext>
      </dgm:extLst>
    </dgm:pt>
    <dgm:pt modelId="{22BF90A9-4B02-47A3-8DFD-F808AB2512E1}" type="pres">
      <dgm:prSet presAssocID="{0F36CD85-76DE-40B1-B70A-5FBB90345F21}" presName="spaceRect" presStyleCnt="0"/>
      <dgm:spPr/>
    </dgm:pt>
    <dgm:pt modelId="{C0F083FD-4BD7-430F-BADC-57C2220AE4FB}" type="pres">
      <dgm:prSet presAssocID="{0F36CD85-76DE-40B1-B70A-5FBB90345F21}" presName="parTx" presStyleLbl="revTx" presStyleIdx="3" presStyleCnt="7">
        <dgm:presLayoutVars>
          <dgm:chMax val="0"/>
          <dgm:chPref val="0"/>
        </dgm:presLayoutVars>
      </dgm:prSet>
      <dgm:spPr/>
    </dgm:pt>
    <dgm:pt modelId="{E7FD4C1A-4363-41B0-9DAE-989D4B1AC272}" type="pres">
      <dgm:prSet presAssocID="{A4F986A9-ADCA-441C-B587-004927303A13}" presName="sibTrans" presStyleCnt="0"/>
      <dgm:spPr/>
    </dgm:pt>
    <dgm:pt modelId="{5394EE10-2276-434B-8117-422361C1C670}" type="pres">
      <dgm:prSet presAssocID="{FF6961C5-3ABE-47F6-BC18-0A9754CBA25A}" presName="compNode" presStyleCnt="0"/>
      <dgm:spPr/>
    </dgm:pt>
    <dgm:pt modelId="{A577081E-3B66-4415-8258-EF1189F05CAD}" type="pres">
      <dgm:prSet presAssocID="{FF6961C5-3ABE-47F6-BC18-0A9754CBA25A}" presName="bgRect" presStyleLbl="bgShp" presStyleIdx="4" presStyleCnt="7"/>
      <dgm:spPr/>
    </dgm:pt>
    <dgm:pt modelId="{47DC12AE-9AD2-4996-ACB1-5B967D7F2250}" type="pres">
      <dgm:prSet presAssocID="{FF6961C5-3ABE-47F6-BC18-0A9754CBA25A}"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Web Design"/>
        </a:ext>
      </dgm:extLst>
    </dgm:pt>
    <dgm:pt modelId="{0DFFD708-461D-4ED3-AFE0-B38DC8F5B775}" type="pres">
      <dgm:prSet presAssocID="{FF6961C5-3ABE-47F6-BC18-0A9754CBA25A}" presName="spaceRect" presStyleCnt="0"/>
      <dgm:spPr/>
    </dgm:pt>
    <dgm:pt modelId="{D9540922-E35D-4795-8E37-A6E2E3EE4030}" type="pres">
      <dgm:prSet presAssocID="{FF6961C5-3ABE-47F6-BC18-0A9754CBA25A}" presName="parTx" presStyleLbl="revTx" presStyleIdx="4" presStyleCnt="7">
        <dgm:presLayoutVars>
          <dgm:chMax val="0"/>
          <dgm:chPref val="0"/>
        </dgm:presLayoutVars>
      </dgm:prSet>
      <dgm:spPr/>
    </dgm:pt>
    <dgm:pt modelId="{E60FCDD5-8912-40D7-9E19-8EE9270E3145}" type="pres">
      <dgm:prSet presAssocID="{6FA94CEB-8E4B-4233-9891-A37BE7C4800E}" presName="sibTrans" presStyleCnt="0"/>
      <dgm:spPr/>
    </dgm:pt>
    <dgm:pt modelId="{FA172207-65D0-4A72-B5CB-56992B093C7B}" type="pres">
      <dgm:prSet presAssocID="{C5622C23-F7C1-44B4-BC60-1C9B64822259}" presName="compNode" presStyleCnt="0"/>
      <dgm:spPr/>
    </dgm:pt>
    <dgm:pt modelId="{354F4BCA-32F2-4EFA-9E0A-6B9AA464ACCC}" type="pres">
      <dgm:prSet presAssocID="{C5622C23-F7C1-44B4-BC60-1C9B64822259}" presName="bgRect" presStyleLbl="bgShp" presStyleIdx="5" presStyleCnt="7"/>
      <dgm:spPr/>
    </dgm:pt>
    <dgm:pt modelId="{9DABA543-41D6-4621-AE44-16E950992AB1}" type="pres">
      <dgm:prSet presAssocID="{C5622C23-F7C1-44B4-BC60-1C9B64822259}"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Palm tree"/>
        </a:ext>
      </dgm:extLst>
    </dgm:pt>
    <dgm:pt modelId="{B1B50C5C-EC13-43D6-BBA1-27BBA5499EF6}" type="pres">
      <dgm:prSet presAssocID="{C5622C23-F7C1-44B4-BC60-1C9B64822259}" presName="spaceRect" presStyleCnt="0"/>
      <dgm:spPr/>
    </dgm:pt>
    <dgm:pt modelId="{00D46C77-5542-49B6-8A5F-91C69CEC777C}" type="pres">
      <dgm:prSet presAssocID="{C5622C23-F7C1-44B4-BC60-1C9B64822259}" presName="parTx" presStyleLbl="revTx" presStyleIdx="5" presStyleCnt="7">
        <dgm:presLayoutVars>
          <dgm:chMax val="0"/>
          <dgm:chPref val="0"/>
        </dgm:presLayoutVars>
      </dgm:prSet>
      <dgm:spPr/>
    </dgm:pt>
    <dgm:pt modelId="{D37D86EE-4983-4949-B596-4663A37B372E}" type="pres">
      <dgm:prSet presAssocID="{0EA932E1-FC1E-4006-A261-0455A38C7EE3}" presName="sibTrans" presStyleCnt="0"/>
      <dgm:spPr/>
    </dgm:pt>
    <dgm:pt modelId="{C286121E-4224-4613-AF97-1A35BE5A5107}" type="pres">
      <dgm:prSet presAssocID="{982E4682-2031-45B2-A2DB-BE77D34969EB}" presName="compNode" presStyleCnt="0"/>
      <dgm:spPr/>
    </dgm:pt>
    <dgm:pt modelId="{63D8DDCA-3121-45A1-A28A-DFA9CBBAD249}" type="pres">
      <dgm:prSet presAssocID="{982E4682-2031-45B2-A2DB-BE77D34969EB}" presName="bgRect" presStyleLbl="bgShp" presStyleIdx="6" presStyleCnt="7"/>
      <dgm:spPr/>
    </dgm:pt>
    <dgm:pt modelId="{0F34BCD7-7517-45C1-B7CE-7C2C91A34D8D}" type="pres">
      <dgm:prSet presAssocID="{982E4682-2031-45B2-A2DB-BE77D34969EB}"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Bank"/>
        </a:ext>
      </dgm:extLst>
    </dgm:pt>
    <dgm:pt modelId="{2CC53EDD-D12A-4399-BD82-7208A1498D4E}" type="pres">
      <dgm:prSet presAssocID="{982E4682-2031-45B2-A2DB-BE77D34969EB}" presName="spaceRect" presStyleCnt="0"/>
      <dgm:spPr/>
    </dgm:pt>
    <dgm:pt modelId="{C50AB7BF-CF74-4FED-8326-77E1BC3CC67E}" type="pres">
      <dgm:prSet presAssocID="{982E4682-2031-45B2-A2DB-BE77D34969EB}" presName="parTx" presStyleLbl="revTx" presStyleIdx="6" presStyleCnt="7">
        <dgm:presLayoutVars>
          <dgm:chMax val="0"/>
          <dgm:chPref val="0"/>
        </dgm:presLayoutVars>
      </dgm:prSet>
      <dgm:spPr/>
    </dgm:pt>
  </dgm:ptLst>
  <dgm:cxnLst>
    <dgm:cxn modelId="{4F6D870A-1028-43D0-A77C-3822701B130E}" type="presOf" srcId="{982E4682-2031-45B2-A2DB-BE77D34969EB}" destId="{C50AB7BF-CF74-4FED-8326-77E1BC3CC67E}" srcOrd="0" destOrd="0" presId="urn:microsoft.com/office/officeart/2018/2/layout/IconVerticalSolidList"/>
    <dgm:cxn modelId="{148F0D19-8258-495B-9EC4-407D77A30D06}" srcId="{A359CBE0-98DE-468E-ACBC-301D48205B77}" destId="{BE3E7EE3-263B-4761-80F1-96AE969BA02E}" srcOrd="2" destOrd="0" parTransId="{3A9C9C96-D480-4DAB-88B1-770F1C855B10}" sibTransId="{63E2B25E-96B7-4CA8-A774-D35EEC1DEFA2}"/>
    <dgm:cxn modelId="{2E98BE60-E5F4-4D6D-8BED-C268E7610A08}" type="presOf" srcId="{A359CBE0-98DE-468E-ACBC-301D48205B77}" destId="{C297F3F7-8B83-45D7-A80B-2BC0C91C88C1}" srcOrd="0" destOrd="0" presId="urn:microsoft.com/office/officeart/2018/2/layout/IconVerticalSolidList"/>
    <dgm:cxn modelId="{CF69AD4C-DA55-40D7-A9FE-D7177DBB8284}" srcId="{A359CBE0-98DE-468E-ACBC-301D48205B77}" destId="{F8EC9E41-1FE9-4DBC-B205-E644012E1418}" srcOrd="1" destOrd="0" parTransId="{AF35FD2B-DDEE-44F7-B98D-1CE2201203CD}" sibTransId="{DA80004E-8F22-4617-8422-681BC6AE0B14}"/>
    <dgm:cxn modelId="{1C5DDD87-217C-4424-93C9-DFC9678FCA4E}" type="presOf" srcId="{C5622C23-F7C1-44B4-BC60-1C9B64822259}" destId="{00D46C77-5542-49B6-8A5F-91C69CEC777C}" srcOrd="0" destOrd="0" presId="urn:microsoft.com/office/officeart/2018/2/layout/IconVerticalSolidList"/>
    <dgm:cxn modelId="{F5909592-9E86-4CE1-9FB4-FD980CE7CA34}" srcId="{A359CBE0-98DE-468E-ACBC-301D48205B77}" destId="{C5622C23-F7C1-44B4-BC60-1C9B64822259}" srcOrd="5" destOrd="0" parTransId="{1E95BE4D-F532-4F72-9AF5-3E8DEA35CC00}" sibTransId="{0EA932E1-FC1E-4006-A261-0455A38C7EE3}"/>
    <dgm:cxn modelId="{75C2D4A3-E2F9-42DC-B356-CD85E2A331A1}" type="presOf" srcId="{FF6961C5-3ABE-47F6-BC18-0A9754CBA25A}" destId="{D9540922-E35D-4795-8E37-A6E2E3EE4030}" srcOrd="0" destOrd="0" presId="urn:microsoft.com/office/officeart/2018/2/layout/IconVerticalSolidList"/>
    <dgm:cxn modelId="{A57C5FAA-CFFB-47F1-B278-733E661E05D8}" srcId="{A359CBE0-98DE-468E-ACBC-301D48205B77}" destId="{FF6961C5-3ABE-47F6-BC18-0A9754CBA25A}" srcOrd="4" destOrd="0" parTransId="{44D82AB8-5B75-4DB4-8994-1B51E67CDAD4}" sibTransId="{6FA94CEB-8E4B-4233-9891-A37BE7C4800E}"/>
    <dgm:cxn modelId="{674D73AA-FE70-40A0-BF23-2CC0FF74A775}" srcId="{A359CBE0-98DE-468E-ACBC-301D48205B77}" destId="{6F4D3771-AFB0-4DFC-B9B4-6608A65E79C3}" srcOrd="0" destOrd="0" parTransId="{AAB2EC48-7534-4C40-A0D5-62F8190A852B}" sibTransId="{5DD20530-8C97-4313-9ADE-FEE752E9353B}"/>
    <dgm:cxn modelId="{3790FDC7-5F13-4C21-B58F-5D707BC4BE87}" type="presOf" srcId="{6F4D3771-AFB0-4DFC-B9B4-6608A65E79C3}" destId="{9A619D20-CBAA-4150-B26B-833D47A8A0D0}" srcOrd="0" destOrd="0" presId="urn:microsoft.com/office/officeart/2018/2/layout/IconVerticalSolidList"/>
    <dgm:cxn modelId="{3021A8C9-94B6-4684-9480-0B5CBFF3CF5B}" srcId="{A359CBE0-98DE-468E-ACBC-301D48205B77}" destId="{0F36CD85-76DE-40B1-B70A-5FBB90345F21}" srcOrd="3" destOrd="0" parTransId="{4D6AF6E9-B694-43A8-8A55-8F58FCD961B7}" sibTransId="{A4F986A9-ADCA-441C-B587-004927303A13}"/>
    <dgm:cxn modelId="{A41361D7-CA0C-400E-B89C-F9C3BDE2925A}" type="presOf" srcId="{0F36CD85-76DE-40B1-B70A-5FBB90345F21}" destId="{C0F083FD-4BD7-430F-BADC-57C2220AE4FB}" srcOrd="0" destOrd="0" presId="urn:microsoft.com/office/officeart/2018/2/layout/IconVerticalSolidList"/>
    <dgm:cxn modelId="{AF9C1EDA-BF7B-4681-9E1C-C5FE324BE5A3}" type="presOf" srcId="{F8EC9E41-1FE9-4DBC-B205-E644012E1418}" destId="{E0E44C17-4271-4467-98B3-57E0C02EE852}" srcOrd="0" destOrd="0" presId="urn:microsoft.com/office/officeart/2018/2/layout/IconVerticalSolidList"/>
    <dgm:cxn modelId="{87D27EEE-2509-4F92-86FE-5571191DAB5B}" type="presOf" srcId="{BE3E7EE3-263B-4761-80F1-96AE969BA02E}" destId="{06B1A7AC-F6AE-46CF-B580-BBC70C0CE705}" srcOrd="0" destOrd="0" presId="urn:microsoft.com/office/officeart/2018/2/layout/IconVerticalSolidList"/>
    <dgm:cxn modelId="{50895AFD-DAF6-4A76-8247-9E94C21E274B}" srcId="{A359CBE0-98DE-468E-ACBC-301D48205B77}" destId="{982E4682-2031-45B2-A2DB-BE77D34969EB}" srcOrd="6" destOrd="0" parTransId="{9B1EECC8-9BCB-40E1-BA88-702301542E7A}" sibTransId="{982B8E01-508F-4AA4-9505-92EA9981EE27}"/>
    <dgm:cxn modelId="{A5B54402-5FEE-4B2F-967F-4546BA25173E}" type="presParOf" srcId="{C297F3F7-8B83-45D7-A80B-2BC0C91C88C1}" destId="{4B1AE5E0-1037-4135-8953-1CA352A4EFBE}" srcOrd="0" destOrd="0" presId="urn:microsoft.com/office/officeart/2018/2/layout/IconVerticalSolidList"/>
    <dgm:cxn modelId="{99A93269-F8F5-4BB2-8A87-D68D02DFBBEA}" type="presParOf" srcId="{4B1AE5E0-1037-4135-8953-1CA352A4EFBE}" destId="{E334942D-8274-4517-89D2-271B2720A35C}" srcOrd="0" destOrd="0" presId="urn:microsoft.com/office/officeart/2018/2/layout/IconVerticalSolidList"/>
    <dgm:cxn modelId="{769DBCBE-F6E4-4180-975F-5C38DD802014}" type="presParOf" srcId="{4B1AE5E0-1037-4135-8953-1CA352A4EFBE}" destId="{96013B89-2869-4467-B491-288161BC8866}" srcOrd="1" destOrd="0" presId="urn:microsoft.com/office/officeart/2018/2/layout/IconVerticalSolidList"/>
    <dgm:cxn modelId="{77980D36-35A7-4871-A348-4B7C36386536}" type="presParOf" srcId="{4B1AE5E0-1037-4135-8953-1CA352A4EFBE}" destId="{FBD5530F-1306-433C-BDD6-28777FF75349}" srcOrd="2" destOrd="0" presId="urn:microsoft.com/office/officeart/2018/2/layout/IconVerticalSolidList"/>
    <dgm:cxn modelId="{6FFB6968-04BF-493E-A02C-1DEE711D9EC4}" type="presParOf" srcId="{4B1AE5E0-1037-4135-8953-1CA352A4EFBE}" destId="{9A619D20-CBAA-4150-B26B-833D47A8A0D0}" srcOrd="3" destOrd="0" presId="urn:microsoft.com/office/officeart/2018/2/layout/IconVerticalSolidList"/>
    <dgm:cxn modelId="{88953CD6-50C3-4C0E-8521-3A77AC6335AE}" type="presParOf" srcId="{C297F3F7-8B83-45D7-A80B-2BC0C91C88C1}" destId="{AF151411-FC5C-467D-8B97-311C73D9315B}" srcOrd="1" destOrd="0" presId="urn:microsoft.com/office/officeart/2018/2/layout/IconVerticalSolidList"/>
    <dgm:cxn modelId="{40490223-4F56-4B63-A9BF-A497DD7B8714}" type="presParOf" srcId="{C297F3F7-8B83-45D7-A80B-2BC0C91C88C1}" destId="{6CF070D3-C9B5-4EB4-A849-B02A21A41BF4}" srcOrd="2" destOrd="0" presId="urn:microsoft.com/office/officeart/2018/2/layout/IconVerticalSolidList"/>
    <dgm:cxn modelId="{2F8A0279-EFC9-45B4-BA50-A3796012260C}" type="presParOf" srcId="{6CF070D3-C9B5-4EB4-A849-B02A21A41BF4}" destId="{71A8C04B-CADF-4B30-B490-2C57CDE1BEF1}" srcOrd="0" destOrd="0" presId="urn:microsoft.com/office/officeart/2018/2/layout/IconVerticalSolidList"/>
    <dgm:cxn modelId="{08C8B67B-FC15-495C-8C0A-3BDE59269352}" type="presParOf" srcId="{6CF070D3-C9B5-4EB4-A849-B02A21A41BF4}" destId="{02AF61A3-7C45-4A62-A004-6C08BC98E4E4}" srcOrd="1" destOrd="0" presId="urn:microsoft.com/office/officeart/2018/2/layout/IconVerticalSolidList"/>
    <dgm:cxn modelId="{9158DBF9-B7DE-42C2-8DF2-8BDD67312628}" type="presParOf" srcId="{6CF070D3-C9B5-4EB4-A849-B02A21A41BF4}" destId="{0AE3F612-6E74-4688-9B6F-4BF7F6412AA2}" srcOrd="2" destOrd="0" presId="urn:microsoft.com/office/officeart/2018/2/layout/IconVerticalSolidList"/>
    <dgm:cxn modelId="{E0D5E152-D3DF-4372-8558-2FFF5C3E18C1}" type="presParOf" srcId="{6CF070D3-C9B5-4EB4-A849-B02A21A41BF4}" destId="{E0E44C17-4271-4467-98B3-57E0C02EE852}" srcOrd="3" destOrd="0" presId="urn:microsoft.com/office/officeart/2018/2/layout/IconVerticalSolidList"/>
    <dgm:cxn modelId="{95BCE867-41F1-4D88-9215-09BA49B963A2}" type="presParOf" srcId="{C297F3F7-8B83-45D7-A80B-2BC0C91C88C1}" destId="{4B8508C8-170D-4682-ADFF-132E48364DCD}" srcOrd="3" destOrd="0" presId="urn:microsoft.com/office/officeart/2018/2/layout/IconVerticalSolidList"/>
    <dgm:cxn modelId="{1FD41C53-6AD7-4050-8E26-F0F6D4270A60}" type="presParOf" srcId="{C297F3F7-8B83-45D7-A80B-2BC0C91C88C1}" destId="{1DBB5DAD-168F-4ABB-9B73-1EBD0383D9AA}" srcOrd="4" destOrd="0" presId="urn:microsoft.com/office/officeart/2018/2/layout/IconVerticalSolidList"/>
    <dgm:cxn modelId="{2EF71C58-E473-4CA6-84FB-32B2D346D114}" type="presParOf" srcId="{1DBB5DAD-168F-4ABB-9B73-1EBD0383D9AA}" destId="{C00CEE3F-5013-4B1F-AE82-5AAE6027F7B8}" srcOrd="0" destOrd="0" presId="urn:microsoft.com/office/officeart/2018/2/layout/IconVerticalSolidList"/>
    <dgm:cxn modelId="{BC35A72F-89AA-4B3C-8CE6-B0773845C96C}" type="presParOf" srcId="{1DBB5DAD-168F-4ABB-9B73-1EBD0383D9AA}" destId="{3349E5F0-32AE-4436-B085-C3A10527CEEC}" srcOrd="1" destOrd="0" presId="urn:microsoft.com/office/officeart/2018/2/layout/IconVerticalSolidList"/>
    <dgm:cxn modelId="{1EA696FB-38F9-4538-9E94-37DEAD9E967E}" type="presParOf" srcId="{1DBB5DAD-168F-4ABB-9B73-1EBD0383D9AA}" destId="{5B5294E8-5FD6-4B72-A4BB-B8FB9F9306D8}" srcOrd="2" destOrd="0" presId="urn:microsoft.com/office/officeart/2018/2/layout/IconVerticalSolidList"/>
    <dgm:cxn modelId="{DBC86751-CC9B-4422-A98C-839DA3CD63CE}" type="presParOf" srcId="{1DBB5DAD-168F-4ABB-9B73-1EBD0383D9AA}" destId="{06B1A7AC-F6AE-46CF-B580-BBC70C0CE705}" srcOrd="3" destOrd="0" presId="urn:microsoft.com/office/officeart/2018/2/layout/IconVerticalSolidList"/>
    <dgm:cxn modelId="{DACEDC3E-A89D-4D29-ADDA-81B98AF29CD4}" type="presParOf" srcId="{C297F3F7-8B83-45D7-A80B-2BC0C91C88C1}" destId="{0845FCFA-0E4E-410F-867C-ACC471ECF658}" srcOrd="5" destOrd="0" presId="urn:microsoft.com/office/officeart/2018/2/layout/IconVerticalSolidList"/>
    <dgm:cxn modelId="{B6391E9C-BC0B-4E9C-B669-0EFCFFDF0DDB}" type="presParOf" srcId="{C297F3F7-8B83-45D7-A80B-2BC0C91C88C1}" destId="{DA1C1233-95D9-4FA1-B546-A92D04718055}" srcOrd="6" destOrd="0" presId="urn:microsoft.com/office/officeart/2018/2/layout/IconVerticalSolidList"/>
    <dgm:cxn modelId="{9AF75A41-B7DE-4AEF-8EC1-11B9C32EAF9D}" type="presParOf" srcId="{DA1C1233-95D9-4FA1-B546-A92D04718055}" destId="{A9B688F8-3696-413B-A7BC-D6B590E000F2}" srcOrd="0" destOrd="0" presId="urn:microsoft.com/office/officeart/2018/2/layout/IconVerticalSolidList"/>
    <dgm:cxn modelId="{E8DAC4CC-0D10-4E82-9BDD-6DF9FD8C7CAF}" type="presParOf" srcId="{DA1C1233-95D9-4FA1-B546-A92D04718055}" destId="{9292DA36-DE41-4513-9C81-70400C9EB5BB}" srcOrd="1" destOrd="0" presId="urn:microsoft.com/office/officeart/2018/2/layout/IconVerticalSolidList"/>
    <dgm:cxn modelId="{74F104B4-42B3-433C-901F-FF442BEF9E7C}" type="presParOf" srcId="{DA1C1233-95D9-4FA1-B546-A92D04718055}" destId="{22BF90A9-4B02-47A3-8DFD-F808AB2512E1}" srcOrd="2" destOrd="0" presId="urn:microsoft.com/office/officeart/2018/2/layout/IconVerticalSolidList"/>
    <dgm:cxn modelId="{A6B0DF8F-7E69-4BD4-8E62-51A83E2B6DC2}" type="presParOf" srcId="{DA1C1233-95D9-4FA1-B546-A92D04718055}" destId="{C0F083FD-4BD7-430F-BADC-57C2220AE4FB}" srcOrd="3" destOrd="0" presId="urn:microsoft.com/office/officeart/2018/2/layout/IconVerticalSolidList"/>
    <dgm:cxn modelId="{40328ACC-043A-4474-A6F7-DDE5674FED71}" type="presParOf" srcId="{C297F3F7-8B83-45D7-A80B-2BC0C91C88C1}" destId="{E7FD4C1A-4363-41B0-9DAE-989D4B1AC272}" srcOrd="7" destOrd="0" presId="urn:microsoft.com/office/officeart/2018/2/layout/IconVerticalSolidList"/>
    <dgm:cxn modelId="{F5C80AFA-3ABD-4FE8-BE6B-E3668B5B2FC4}" type="presParOf" srcId="{C297F3F7-8B83-45D7-A80B-2BC0C91C88C1}" destId="{5394EE10-2276-434B-8117-422361C1C670}" srcOrd="8" destOrd="0" presId="urn:microsoft.com/office/officeart/2018/2/layout/IconVerticalSolidList"/>
    <dgm:cxn modelId="{E3539D9C-CA67-46D0-8685-51A034228654}" type="presParOf" srcId="{5394EE10-2276-434B-8117-422361C1C670}" destId="{A577081E-3B66-4415-8258-EF1189F05CAD}" srcOrd="0" destOrd="0" presId="urn:microsoft.com/office/officeart/2018/2/layout/IconVerticalSolidList"/>
    <dgm:cxn modelId="{D95B361C-7C16-408F-A3B4-6DFB6A2E9BFB}" type="presParOf" srcId="{5394EE10-2276-434B-8117-422361C1C670}" destId="{47DC12AE-9AD2-4996-ACB1-5B967D7F2250}" srcOrd="1" destOrd="0" presId="urn:microsoft.com/office/officeart/2018/2/layout/IconVerticalSolidList"/>
    <dgm:cxn modelId="{22590385-F2C6-469C-ADAD-42EDC5AB65B7}" type="presParOf" srcId="{5394EE10-2276-434B-8117-422361C1C670}" destId="{0DFFD708-461D-4ED3-AFE0-B38DC8F5B775}" srcOrd="2" destOrd="0" presId="urn:microsoft.com/office/officeart/2018/2/layout/IconVerticalSolidList"/>
    <dgm:cxn modelId="{8335E658-79F1-4EBC-8F31-FCCD38C521FB}" type="presParOf" srcId="{5394EE10-2276-434B-8117-422361C1C670}" destId="{D9540922-E35D-4795-8E37-A6E2E3EE4030}" srcOrd="3" destOrd="0" presId="urn:microsoft.com/office/officeart/2018/2/layout/IconVerticalSolidList"/>
    <dgm:cxn modelId="{B610EBFE-80D2-427B-B4ED-361A247FF0FA}" type="presParOf" srcId="{C297F3F7-8B83-45D7-A80B-2BC0C91C88C1}" destId="{E60FCDD5-8912-40D7-9E19-8EE9270E3145}" srcOrd="9" destOrd="0" presId="urn:microsoft.com/office/officeart/2018/2/layout/IconVerticalSolidList"/>
    <dgm:cxn modelId="{09F0A37E-0F67-464A-B5F9-49401EC80278}" type="presParOf" srcId="{C297F3F7-8B83-45D7-A80B-2BC0C91C88C1}" destId="{FA172207-65D0-4A72-B5CB-56992B093C7B}" srcOrd="10" destOrd="0" presId="urn:microsoft.com/office/officeart/2018/2/layout/IconVerticalSolidList"/>
    <dgm:cxn modelId="{2328A378-BA38-431E-B95E-EA846A9F30E2}" type="presParOf" srcId="{FA172207-65D0-4A72-B5CB-56992B093C7B}" destId="{354F4BCA-32F2-4EFA-9E0A-6B9AA464ACCC}" srcOrd="0" destOrd="0" presId="urn:microsoft.com/office/officeart/2018/2/layout/IconVerticalSolidList"/>
    <dgm:cxn modelId="{09B8171F-1C3B-42C2-A494-03907B630BB3}" type="presParOf" srcId="{FA172207-65D0-4A72-B5CB-56992B093C7B}" destId="{9DABA543-41D6-4621-AE44-16E950992AB1}" srcOrd="1" destOrd="0" presId="urn:microsoft.com/office/officeart/2018/2/layout/IconVerticalSolidList"/>
    <dgm:cxn modelId="{3756E6F4-2D20-418E-A64E-CD9EE06DBF4E}" type="presParOf" srcId="{FA172207-65D0-4A72-B5CB-56992B093C7B}" destId="{B1B50C5C-EC13-43D6-BBA1-27BBA5499EF6}" srcOrd="2" destOrd="0" presId="urn:microsoft.com/office/officeart/2018/2/layout/IconVerticalSolidList"/>
    <dgm:cxn modelId="{B8AAD648-201A-4CD1-A480-7F3B855605C8}" type="presParOf" srcId="{FA172207-65D0-4A72-B5CB-56992B093C7B}" destId="{00D46C77-5542-49B6-8A5F-91C69CEC777C}" srcOrd="3" destOrd="0" presId="urn:microsoft.com/office/officeart/2018/2/layout/IconVerticalSolidList"/>
    <dgm:cxn modelId="{405119DD-8633-43E4-A673-01C6E407B6DD}" type="presParOf" srcId="{C297F3F7-8B83-45D7-A80B-2BC0C91C88C1}" destId="{D37D86EE-4983-4949-B596-4663A37B372E}" srcOrd="11" destOrd="0" presId="urn:microsoft.com/office/officeart/2018/2/layout/IconVerticalSolidList"/>
    <dgm:cxn modelId="{64A8AD34-8057-4DEE-B65A-8097D0FEA439}" type="presParOf" srcId="{C297F3F7-8B83-45D7-A80B-2BC0C91C88C1}" destId="{C286121E-4224-4613-AF97-1A35BE5A5107}" srcOrd="12" destOrd="0" presId="urn:microsoft.com/office/officeart/2018/2/layout/IconVerticalSolidList"/>
    <dgm:cxn modelId="{924C3D51-22C6-472E-9024-EE7DC3430DA6}" type="presParOf" srcId="{C286121E-4224-4613-AF97-1A35BE5A5107}" destId="{63D8DDCA-3121-45A1-A28A-DFA9CBBAD249}" srcOrd="0" destOrd="0" presId="urn:microsoft.com/office/officeart/2018/2/layout/IconVerticalSolidList"/>
    <dgm:cxn modelId="{64254439-70E7-4CCD-8104-B1BCFF87A13C}" type="presParOf" srcId="{C286121E-4224-4613-AF97-1A35BE5A5107}" destId="{0F34BCD7-7517-45C1-B7CE-7C2C91A34D8D}" srcOrd="1" destOrd="0" presId="urn:microsoft.com/office/officeart/2018/2/layout/IconVerticalSolidList"/>
    <dgm:cxn modelId="{B00C06F4-CB47-4851-9E16-EE17E60B8481}" type="presParOf" srcId="{C286121E-4224-4613-AF97-1A35BE5A5107}" destId="{2CC53EDD-D12A-4399-BD82-7208A1498D4E}" srcOrd="2" destOrd="0" presId="urn:microsoft.com/office/officeart/2018/2/layout/IconVerticalSolidList"/>
    <dgm:cxn modelId="{F6D07B1B-C1C1-429A-BF2A-CB44D7F5BE40}" type="presParOf" srcId="{C286121E-4224-4613-AF97-1A35BE5A5107}" destId="{C50AB7BF-CF74-4FED-8326-77E1BC3CC67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00760-7A4B-4554-840B-FC8746821D7C}">
      <dsp:nvSpPr>
        <dsp:cNvPr id="0" name=""/>
        <dsp:cNvSpPr/>
      </dsp:nvSpPr>
      <dsp:spPr>
        <a:xfrm>
          <a:off x="0" y="553263"/>
          <a:ext cx="3485179" cy="11178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989C6A-79F3-4ADD-B795-DCAA343FEEBB}">
      <dsp:nvSpPr>
        <dsp:cNvPr id="0" name=""/>
        <dsp:cNvSpPr/>
      </dsp:nvSpPr>
      <dsp:spPr>
        <a:xfrm>
          <a:off x="338139" y="804772"/>
          <a:ext cx="614799" cy="6147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8C863-CCE5-4884-8F7A-16883AD487D8}">
      <dsp:nvSpPr>
        <dsp:cNvPr id="0" name=""/>
        <dsp:cNvSpPr/>
      </dsp:nvSpPr>
      <dsp:spPr>
        <a:xfrm>
          <a:off x="1291079" y="553263"/>
          <a:ext cx="2194099" cy="1117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302" tIns="118302" rIns="118302" bIns="118302" numCol="1" spcCol="1270" anchor="ctr" anchorCtr="0">
          <a:noAutofit/>
        </a:bodyPr>
        <a:lstStyle/>
        <a:p>
          <a:pPr marL="0" lvl="0" indent="0" algn="l" defTabSz="622300">
            <a:lnSpc>
              <a:spcPct val="100000"/>
            </a:lnSpc>
            <a:spcBef>
              <a:spcPct val="0"/>
            </a:spcBef>
            <a:spcAft>
              <a:spcPct val="35000"/>
            </a:spcAft>
            <a:buNone/>
          </a:pPr>
          <a:r>
            <a:rPr lang="en-US" sz="1400" kern="1200" dirty="0"/>
            <a:t>Earning cashflow from Profitable Construction Projects in Florida</a:t>
          </a:r>
        </a:p>
      </dsp:txBody>
      <dsp:txXfrm>
        <a:off x="1291079" y="553263"/>
        <a:ext cx="2194099" cy="1117817"/>
      </dsp:txXfrm>
    </dsp:sp>
    <dsp:sp modelId="{A74931C8-82B3-4668-A239-909DB99E79A6}">
      <dsp:nvSpPr>
        <dsp:cNvPr id="0" name=""/>
        <dsp:cNvSpPr/>
      </dsp:nvSpPr>
      <dsp:spPr>
        <a:xfrm>
          <a:off x="0" y="1942067"/>
          <a:ext cx="3485179" cy="11178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FA2EA7-E647-4297-AED3-257E5EB83801}">
      <dsp:nvSpPr>
        <dsp:cNvPr id="0" name=""/>
        <dsp:cNvSpPr/>
      </dsp:nvSpPr>
      <dsp:spPr>
        <a:xfrm>
          <a:off x="338139" y="2193576"/>
          <a:ext cx="614799" cy="6147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8B2DA-30B6-4AA3-B3BE-F1307DDBE0FF}">
      <dsp:nvSpPr>
        <dsp:cNvPr id="0" name=""/>
        <dsp:cNvSpPr/>
      </dsp:nvSpPr>
      <dsp:spPr>
        <a:xfrm>
          <a:off x="1291079" y="1942067"/>
          <a:ext cx="2194099" cy="1117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302" tIns="118302" rIns="118302" bIns="118302" numCol="1" spcCol="1270" anchor="ctr" anchorCtr="0">
          <a:noAutofit/>
        </a:bodyPr>
        <a:lstStyle/>
        <a:p>
          <a:pPr marL="0" lvl="0" indent="0" algn="l" defTabSz="622300">
            <a:lnSpc>
              <a:spcPct val="100000"/>
            </a:lnSpc>
            <a:spcBef>
              <a:spcPct val="0"/>
            </a:spcBef>
            <a:spcAft>
              <a:spcPct val="35000"/>
            </a:spcAft>
            <a:buNone/>
          </a:pPr>
          <a:r>
            <a:rPr lang="en-US" sz="1400" kern="1200"/>
            <a:t>Revenue Sharing Tokens issued By: CT Central Brower Construction Tokens, LLC</a:t>
          </a:r>
          <a:endParaRPr lang="en-US" sz="1400" kern="1200" dirty="0"/>
        </a:p>
      </dsp:txBody>
      <dsp:txXfrm>
        <a:off x="1291079" y="1942067"/>
        <a:ext cx="2194099" cy="11178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41726F-1D7A-4A84-9E3D-DAAA890480EC}">
      <dsp:nvSpPr>
        <dsp:cNvPr id="0" name=""/>
        <dsp:cNvSpPr/>
      </dsp:nvSpPr>
      <dsp:spPr>
        <a:xfrm>
          <a:off x="0" y="0"/>
          <a:ext cx="6703695" cy="128564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100000"/>
            </a:lnSpc>
            <a:spcBef>
              <a:spcPct val="0"/>
            </a:spcBef>
            <a:spcAft>
              <a:spcPct val="35000"/>
            </a:spcAft>
            <a:buNone/>
          </a:pPr>
          <a:r>
            <a:rPr lang="en-US" sz="1600" kern="1200" dirty="0"/>
            <a:t>Expansion Opportunity with Florida’s Economic Tailwinds </a:t>
          </a:r>
        </a:p>
      </dsp:txBody>
      <dsp:txXfrm>
        <a:off x="37655" y="37655"/>
        <a:ext cx="5124382" cy="1210335"/>
      </dsp:txXfrm>
    </dsp:sp>
    <dsp:sp modelId="{8BDD3466-FA25-4352-B6F3-1ED2D2F050CD}">
      <dsp:nvSpPr>
        <dsp:cNvPr id="0" name=""/>
        <dsp:cNvSpPr/>
      </dsp:nvSpPr>
      <dsp:spPr>
        <a:xfrm>
          <a:off x="547928" y="1503846"/>
          <a:ext cx="6703695" cy="147378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100000"/>
            </a:lnSpc>
            <a:spcBef>
              <a:spcPct val="0"/>
            </a:spcBef>
            <a:spcAft>
              <a:spcPct val="35000"/>
            </a:spcAft>
            <a:buNone/>
          </a:pPr>
          <a:r>
            <a:rPr lang="en-US" sz="1600" kern="1200" dirty="0"/>
            <a:t>Central Broward Construction is on the verge of a major expansion, poised to strengthen its balance sheet and take a leadership role in Florida’s infrastructure rebuild. </a:t>
          </a:r>
        </a:p>
      </dsp:txBody>
      <dsp:txXfrm>
        <a:off x="591094" y="1547012"/>
        <a:ext cx="5067897" cy="1387457"/>
      </dsp:txXfrm>
    </dsp:sp>
    <dsp:sp modelId="{00F4C224-420A-4989-9E02-EC7668C1EEF9}">
      <dsp:nvSpPr>
        <dsp:cNvPr id="0" name=""/>
        <dsp:cNvSpPr/>
      </dsp:nvSpPr>
      <dsp:spPr>
        <a:xfrm>
          <a:off x="1183004" y="3183983"/>
          <a:ext cx="6703695" cy="1813601"/>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100000"/>
            </a:lnSpc>
            <a:spcBef>
              <a:spcPct val="0"/>
            </a:spcBef>
            <a:spcAft>
              <a:spcPct val="35000"/>
            </a:spcAft>
            <a:buNone/>
          </a:pPr>
          <a:r>
            <a:rPr lang="en-US" sz="1600" kern="1200" dirty="0"/>
            <a:t>Florida’s Economic Tailwinds:  Post-Hurricane Rebuilding: Billions allocated for hurricane-resistant infrastructure. Flood Mitigation &amp; Resiliency: Demand for advanced flood mitigation techniques.  Building Code Changes: New regulations post-Surfside condo collapse drive property upgrades.  Population Growth: Strong in-migration trends boosting residential and commercial development</a:t>
          </a:r>
          <a:r>
            <a:rPr lang="en-US" sz="1400" kern="1200" dirty="0"/>
            <a:t>.</a:t>
          </a:r>
        </a:p>
      </dsp:txBody>
      <dsp:txXfrm>
        <a:off x="1236123" y="3237102"/>
        <a:ext cx="5047991" cy="1707363"/>
      </dsp:txXfrm>
    </dsp:sp>
    <dsp:sp modelId="{4EFB6DAA-7CCD-45F8-A392-21826CCA325D}">
      <dsp:nvSpPr>
        <dsp:cNvPr id="0" name=""/>
        <dsp:cNvSpPr/>
      </dsp:nvSpPr>
      <dsp:spPr>
        <a:xfrm>
          <a:off x="5745731" y="1032670"/>
          <a:ext cx="957963" cy="957963"/>
        </a:xfrm>
        <a:prstGeom prst="downArrow">
          <a:avLst>
            <a:gd name="adj1" fmla="val 55000"/>
            <a:gd name="adj2" fmla="val 45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961273" y="1032670"/>
        <a:ext cx="526879" cy="720867"/>
      </dsp:txXfrm>
    </dsp:sp>
    <dsp:sp modelId="{D9839647-2D43-433B-B17E-C1FAAD5D6D7A}">
      <dsp:nvSpPr>
        <dsp:cNvPr id="0" name=""/>
        <dsp:cNvSpPr/>
      </dsp:nvSpPr>
      <dsp:spPr>
        <a:xfrm>
          <a:off x="6337234" y="2742266"/>
          <a:ext cx="957963" cy="957963"/>
        </a:xfrm>
        <a:prstGeom prst="downArrow">
          <a:avLst>
            <a:gd name="adj1" fmla="val 55000"/>
            <a:gd name="adj2" fmla="val 45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552776" y="2742266"/>
        <a:ext cx="526879" cy="7208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34942D-8274-4517-89D2-271B2720A35C}">
      <dsp:nvSpPr>
        <dsp:cNvPr id="0" name=""/>
        <dsp:cNvSpPr/>
      </dsp:nvSpPr>
      <dsp:spPr>
        <a:xfrm>
          <a:off x="0" y="477"/>
          <a:ext cx="4683949" cy="6574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013B89-2869-4467-B491-288161BC8866}">
      <dsp:nvSpPr>
        <dsp:cNvPr id="0" name=""/>
        <dsp:cNvSpPr/>
      </dsp:nvSpPr>
      <dsp:spPr>
        <a:xfrm>
          <a:off x="198881" y="148405"/>
          <a:ext cx="361601" cy="3616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A619D20-CBAA-4150-B26B-833D47A8A0D0}">
      <dsp:nvSpPr>
        <dsp:cNvPr id="0" name=""/>
        <dsp:cNvSpPr/>
      </dsp:nvSpPr>
      <dsp:spPr>
        <a:xfrm>
          <a:off x="759363" y="477"/>
          <a:ext cx="3924585" cy="657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81" tIns="69581" rIns="69581" bIns="69581" numCol="1" spcCol="1270" anchor="ctr" anchorCtr="0">
          <a:noAutofit/>
        </a:bodyPr>
        <a:lstStyle/>
        <a:p>
          <a:pPr marL="0" lvl="0" indent="0" algn="l" defTabSz="711200">
            <a:lnSpc>
              <a:spcPct val="100000"/>
            </a:lnSpc>
            <a:spcBef>
              <a:spcPct val="0"/>
            </a:spcBef>
            <a:spcAft>
              <a:spcPct val="35000"/>
            </a:spcAft>
            <a:buNone/>
          </a:pPr>
          <a:r>
            <a:rPr lang="en-US" sz="1600" kern="1200" dirty="0"/>
            <a:t>Competitive Advantages:</a:t>
          </a:r>
        </a:p>
      </dsp:txBody>
      <dsp:txXfrm>
        <a:off x="759363" y="477"/>
        <a:ext cx="3924585" cy="657457"/>
      </dsp:txXfrm>
    </dsp:sp>
    <dsp:sp modelId="{71A8C04B-CADF-4B30-B490-2C57CDE1BEF1}">
      <dsp:nvSpPr>
        <dsp:cNvPr id="0" name=""/>
        <dsp:cNvSpPr/>
      </dsp:nvSpPr>
      <dsp:spPr>
        <a:xfrm>
          <a:off x="0" y="822299"/>
          <a:ext cx="4683949" cy="6574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AF61A3-7C45-4A62-A004-6C08BC98E4E4}">
      <dsp:nvSpPr>
        <dsp:cNvPr id="0" name=""/>
        <dsp:cNvSpPr/>
      </dsp:nvSpPr>
      <dsp:spPr>
        <a:xfrm>
          <a:off x="198881" y="970227"/>
          <a:ext cx="361601" cy="3616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0E44C17-4271-4467-98B3-57E0C02EE852}">
      <dsp:nvSpPr>
        <dsp:cNvPr id="0" name=""/>
        <dsp:cNvSpPr/>
      </dsp:nvSpPr>
      <dsp:spPr>
        <a:xfrm>
          <a:off x="759363" y="822299"/>
          <a:ext cx="3924585" cy="657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81" tIns="69581" rIns="69581" bIns="69581" numCol="1" spcCol="1270" anchor="ctr" anchorCtr="0">
          <a:noAutofit/>
        </a:bodyPr>
        <a:lstStyle/>
        <a:p>
          <a:pPr marL="0" lvl="0" indent="0" algn="l" defTabSz="711200">
            <a:lnSpc>
              <a:spcPct val="100000"/>
            </a:lnSpc>
            <a:spcBef>
              <a:spcPct val="0"/>
            </a:spcBef>
            <a:spcAft>
              <a:spcPct val="35000"/>
            </a:spcAft>
            <a:buNone/>
          </a:pPr>
          <a:r>
            <a:rPr lang="en-US" sz="1600" kern="1200"/>
            <a:t>- Experienced management team.</a:t>
          </a:r>
        </a:p>
      </dsp:txBody>
      <dsp:txXfrm>
        <a:off x="759363" y="822299"/>
        <a:ext cx="3924585" cy="657457"/>
      </dsp:txXfrm>
    </dsp:sp>
    <dsp:sp modelId="{C00CEE3F-5013-4B1F-AE82-5AAE6027F7B8}">
      <dsp:nvSpPr>
        <dsp:cNvPr id="0" name=""/>
        <dsp:cNvSpPr/>
      </dsp:nvSpPr>
      <dsp:spPr>
        <a:xfrm>
          <a:off x="0" y="1644122"/>
          <a:ext cx="4683949" cy="6574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49E5F0-32AE-4436-B085-C3A10527CEEC}">
      <dsp:nvSpPr>
        <dsp:cNvPr id="0" name=""/>
        <dsp:cNvSpPr/>
      </dsp:nvSpPr>
      <dsp:spPr>
        <a:xfrm>
          <a:off x="198881" y="1792050"/>
          <a:ext cx="361601" cy="36160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6B1A7AC-F6AE-46CF-B580-BBC70C0CE705}">
      <dsp:nvSpPr>
        <dsp:cNvPr id="0" name=""/>
        <dsp:cNvSpPr/>
      </dsp:nvSpPr>
      <dsp:spPr>
        <a:xfrm>
          <a:off x="759363" y="1644122"/>
          <a:ext cx="3924585" cy="657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81" tIns="69581" rIns="69581" bIns="69581" numCol="1" spcCol="1270" anchor="ctr" anchorCtr="0">
          <a:noAutofit/>
        </a:bodyPr>
        <a:lstStyle/>
        <a:p>
          <a:pPr marL="0" lvl="0" indent="0" algn="l" defTabSz="711200">
            <a:lnSpc>
              <a:spcPct val="100000"/>
            </a:lnSpc>
            <a:spcBef>
              <a:spcPct val="0"/>
            </a:spcBef>
            <a:spcAft>
              <a:spcPct val="35000"/>
            </a:spcAft>
            <a:buNone/>
          </a:pPr>
          <a:r>
            <a:rPr lang="en-US" sz="1600" kern="1200"/>
            <a:t>- Proven track record of successful projects.</a:t>
          </a:r>
        </a:p>
      </dsp:txBody>
      <dsp:txXfrm>
        <a:off x="759363" y="1644122"/>
        <a:ext cx="3924585" cy="657457"/>
      </dsp:txXfrm>
    </dsp:sp>
    <dsp:sp modelId="{A9B688F8-3696-413B-A7BC-D6B590E000F2}">
      <dsp:nvSpPr>
        <dsp:cNvPr id="0" name=""/>
        <dsp:cNvSpPr/>
      </dsp:nvSpPr>
      <dsp:spPr>
        <a:xfrm>
          <a:off x="0" y="2465944"/>
          <a:ext cx="4683949" cy="6574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92DA36-DE41-4513-9C81-70400C9EB5BB}">
      <dsp:nvSpPr>
        <dsp:cNvPr id="0" name=""/>
        <dsp:cNvSpPr/>
      </dsp:nvSpPr>
      <dsp:spPr>
        <a:xfrm>
          <a:off x="198881" y="2613872"/>
          <a:ext cx="361601" cy="36160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0F083FD-4BD7-430F-BADC-57C2220AE4FB}">
      <dsp:nvSpPr>
        <dsp:cNvPr id="0" name=""/>
        <dsp:cNvSpPr/>
      </dsp:nvSpPr>
      <dsp:spPr>
        <a:xfrm>
          <a:off x="759363" y="2465944"/>
          <a:ext cx="3924585" cy="657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81" tIns="69581" rIns="69581" bIns="69581" numCol="1" spcCol="1270" anchor="ctr" anchorCtr="0">
          <a:noAutofit/>
        </a:bodyPr>
        <a:lstStyle/>
        <a:p>
          <a:pPr marL="0" lvl="0" indent="0" algn="l" defTabSz="711200">
            <a:lnSpc>
              <a:spcPct val="100000"/>
            </a:lnSpc>
            <a:spcBef>
              <a:spcPct val="0"/>
            </a:spcBef>
            <a:spcAft>
              <a:spcPct val="35000"/>
            </a:spcAft>
            <a:buNone/>
          </a:pPr>
          <a:r>
            <a:rPr lang="en-US" sz="1600" kern="1200"/>
            <a:t>- Established relationships with suppliers and subcontractors.</a:t>
          </a:r>
        </a:p>
      </dsp:txBody>
      <dsp:txXfrm>
        <a:off x="759363" y="2465944"/>
        <a:ext cx="3924585" cy="657457"/>
      </dsp:txXfrm>
    </dsp:sp>
    <dsp:sp modelId="{A577081E-3B66-4415-8258-EF1189F05CAD}">
      <dsp:nvSpPr>
        <dsp:cNvPr id="0" name=""/>
        <dsp:cNvSpPr/>
      </dsp:nvSpPr>
      <dsp:spPr>
        <a:xfrm>
          <a:off x="0" y="3287766"/>
          <a:ext cx="4683949" cy="6574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DC12AE-9AD2-4996-ACB1-5B967D7F2250}">
      <dsp:nvSpPr>
        <dsp:cNvPr id="0" name=""/>
        <dsp:cNvSpPr/>
      </dsp:nvSpPr>
      <dsp:spPr>
        <a:xfrm>
          <a:off x="198881" y="3435694"/>
          <a:ext cx="361601" cy="36160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9540922-E35D-4795-8E37-A6E2E3EE4030}">
      <dsp:nvSpPr>
        <dsp:cNvPr id="0" name=""/>
        <dsp:cNvSpPr/>
      </dsp:nvSpPr>
      <dsp:spPr>
        <a:xfrm>
          <a:off x="759363" y="3287766"/>
          <a:ext cx="3924585" cy="657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81" tIns="69581" rIns="69581" bIns="69581" numCol="1" spcCol="1270" anchor="ctr" anchorCtr="0">
          <a:noAutofit/>
        </a:bodyPr>
        <a:lstStyle/>
        <a:p>
          <a:pPr marL="0" lvl="0" indent="0" algn="l" defTabSz="711200">
            <a:lnSpc>
              <a:spcPct val="100000"/>
            </a:lnSpc>
            <a:spcBef>
              <a:spcPct val="0"/>
            </a:spcBef>
            <a:spcAft>
              <a:spcPct val="35000"/>
            </a:spcAft>
            <a:buNone/>
          </a:pPr>
          <a:r>
            <a:rPr lang="en-US" sz="1600" kern="1200"/>
            <a:t>Scalability:</a:t>
          </a:r>
        </a:p>
      </dsp:txBody>
      <dsp:txXfrm>
        <a:off x="759363" y="3287766"/>
        <a:ext cx="3924585" cy="657457"/>
      </dsp:txXfrm>
    </dsp:sp>
    <dsp:sp modelId="{354F4BCA-32F2-4EFA-9E0A-6B9AA464ACCC}">
      <dsp:nvSpPr>
        <dsp:cNvPr id="0" name=""/>
        <dsp:cNvSpPr/>
      </dsp:nvSpPr>
      <dsp:spPr>
        <a:xfrm>
          <a:off x="0" y="4109589"/>
          <a:ext cx="4683949" cy="6574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ABA543-41D6-4621-AE44-16E950992AB1}">
      <dsp:nvSpPr>
        <dsp:cNvPr id="0" name=""/>
        <dsp:cNvSpPr/>
      </dsp:nvSpPr>
      <dsp:spPr>
        <a:xfrm>
          <a:off x="198881" y="4257517"/>
          <a:ext cx="361601" cy="36160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0D46C77-5542-49B6-8A5F-91C69CEC777C}">
      <dsp:nvSpPr>
        <dsp:cNvPr id="0" name=""/>
        <dsp:cNvSpPr/>
      </dsp:nvSpPr>
      <dsp:spPr>
        <a:xfrm>
          <a:off x="759363" y="4109589"/>
          <a:ext cx="3924585" cy="657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81" tIns="69581" rIns="69581" bIns="69581" numCol="1" spcCol="1270" anchor="ctr" anchorCtr="0">
          <a:noAutofit/>
        </a:bodyPr>
        <a:lstStyle/>
        <a:p>
          <a:pPr marL="0" lvl="0" indent="0" algn="l" defTabSz="711200">
            <a:lnSpc>
              <a:spcPct val="100000"/>
            </a:lnSpc>
            <a:spcBef>
              <a:spcPct val="0"/>
            </a:spcBef>
            <a:spcAft>
              <a:spcPct val="35000"/>
            </a:spcAft>
            <a:buNone/>
          </a:pPr>
          <a:r>
            <a:rPr lang="en-US" sz="1600" kern="1200" dirty="0"/>
            <a:t>- Expansion opportunities across Florida.</a:t>
          </a:r>
        </a:p>
      </dsp:txBody>
      <dsp:txXfrm>
        <a:off x="759363" y="4109589"/>
        <a:ext cx="3924585" cy="657457"/>
      </dsp:txXfrm>
    </dsp:sp>
    <dsp:sp modelId="{63D8DDCA-3121-45A1-A28A-DFA9CBBAD249}">
      <dsp:nvSpPr>
        <dsp:cNvPr id="0" name=""/>
        <dsp:cNvSpPr/>
      </dsp:nvSpPr>
      <dsp:spPr>
        <a:xfrm>
          <a:off x="0" y="4931411"/>
          <a:ext cx="4683949" cy="6574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34BCD7-7517-45C1-B7CE-7C2C91A34D8D}">
      <dsp:nvSpPr>
        <dsp:cNvPr id="0" name=""/>
        <dsp:cNvSpPr/>
      </dsp:nvSpPr>
      <dsp:spPr>
        <a:xfrm>
          <a:off x="198881" y="5079339"/>
          <a:ext cx="361601" cy="361601"/>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50AB7BF-CF74-4FED-8326-77E1BC3CC67E}">
      <dsp:nvSpPr>
        <dsp:cNvPr id="0" name=""/>
        <dsp:cNvSpPr/>
      </dsp:nvSpPr>
      <dsp:spPr>
        <a:xfrm>
          <a:off x="759363" y="4931411"/>
          <a:ext cx="3924585" cy="657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81" tIns="69581" rIns="69581" bIns="69581" numCol="1" spcCol="1270" anchor="ctr" anchorCtr="0">
          <a:noAutofit/>
        </a:bodyPr>
        <a:lstStyle/>
        <a:p>
          <a:pPr marL="0" lvl="0" indent="0" algn="l" defTabSz="711200">
            <a:lnSpc>
              <a:spcPct val="100000"/>
            </a:lnSpc>
            <a:spcBef>
              <a:spcPct val="0"/>
            </a:spcBef>
            <a:spcAft>
              <a:spcPct val="35000"/>
            </a:spcAft>
            <a:buNone/>
          </a:pPr>
          <a:r>
            <a:rPr lang="en-US" sz="1600" kern="1200" dirty="0"/>
            <a:t>- Potential for the awarding of larger projects.</a:t>
          </a:r>
        </a:p>
      </dsp:txBody>
      <dsp:txXfrm>
        <a:off x="759363" y="4931411"/>
        <a:ext cx="3924585" cy="65745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B91BC2-D10D-4235-B272-2BEAE3C5C46A}" type="datetimeFigureOut">
              <a:rPr lang="en-US" smtClean="0"/>
              <a:t>4/16/2025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89CBF5-17DE-4681-84F7-2A8182418C19}" type="slidenum">
              <a:rPr lang="en-US" smtClean="0"/>
              <a:t>‹#›</a:t>
            </a:fld>
            <a:endParaRPr lang="en-US"/>
          </a:p>
        </p:txBody>
      </p:sp>
    </p:spTree>
    <p:extLst>
      <p:ext uri="{BB962C8B-B14F-4D97-AF65-F5344CB8AC3E}">
        <p14:creationId xmlns:p14="http://schemas.microsoft.com/office/powerpoint/2010/main" val="788780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89CBF5-17DE-4681-84F7-2A8182418C19}" type="slidenum">
              <a:rPr lang="en-US" smtClean="0"/>
              <a:t>10</a:t>
            </a:fld>
            <a:endParaRPr lang="en-US"/>
          </a:p>
        </p:txBody>
      </p:sp>
    </p:spTree>
    <p:extLst>
      <p:ext uri="{BB962C8B-B14F-4D97-AF65-F5344CB8AC3E}">
        <p14:creationId xmlns:p14="http://schemas.microsoft.com/office/powerpoint/2010/main" val="957132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89CBF5-17DE-4681-84F7-2A8182418C19}" type="slidenum">
              <a:rPr lang="en-US" smtClean="0"/>
              <a:t>11</a:t>
            </a:fld>
            <a:endParaRPr lang="en-US"/>
          </a:p>
        </p:txBody>
      </p:sp>
    </p:spTree>
    <p:extLst>
      <p:ext uri="{BB962C8B-B14F-4D97-AF65-F5344CB8AC3E}">
        <p14:creationId xmlns:p14="http://schemas.microsoft.com/office/powerpoint/2010/main" val="815782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4/16/2025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4/16/2025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4/16/2025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4/16/2025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diagramLayout" Target="../diagrams/layout1.xml"/><Relationship Id="rId7" Type="http://schemas.openxmlformats.org/officeDocument/2006/relationships/image" Target="../media/image5.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investor-capitaltechlp-dev.digishares.tech/sign-in"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tbbwmag.com/2025/01/15/economic-forecast-tampa-bay-industry-trends/" TargetMode="External"/><Relationship Id="rId2" Type="http://schemas.openxmlformats.org/officeDocument/2006/relationships/hyperlink" Target="https://www.ibisworld.com/us/industry/florida/commercial-building-construction/12661/"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352" y="350196"/>
            <a:ext cx="3485178" cy="1624520"/>
          </a:xfrm>
        </p:spPr>
        <p:txBody>
          <a:bodyPr anchor="ctr">
            <a:normAutofit/>
          </a:bodyPr>
          <a:lstStyle/>
          <a:p>
            <a:pPr>
              <a:lnSpc>
                <a:spcPct val="90000"/>
              </a:lnSpc>
            </a:pPr>
            <a:r>
              <a:rPr lang="en-US" sz="2800" dirty="0"/>
              <a:t>Revenue Sharing Token Investment Opportunity</a:t>
            </a:r>
          </a:p>
        </p:txBody>
      </p:sp>
      <p:graphicFrame>
        <p:nvGraphicFramePr>
          <p:cNvPr id="13" name="Content Placeholder 2">
            <a:extLst>
              <a:ext uri="{FF2B5EF4-FFF2-40B4-BE49-F238E27FC236}">
                <a16:creationId xmlns:a16="http://schemas.microsoft.com/office/drawing/2014/main" id="{56497C44-894D-CCFA-9872-1A52AB22D596}"/>
              </a:ext>
            </a:extLst>
          </p:cNvPr>
          <p:cNvGraphicFramePr>
            <a:graphicFrameLocks noGrp="1"/>
          </p:cNvGraphicFramePr>
          <p:nvPr>
            <p:ph idx="1"/>
            <p:extLst>
              <p:ext uri="{D42A27DB-BD31-4B8C-83A1-F6EECF244321}">
                <p14:modId xmlns:p14="http://schemas.microsoft.com/office/powerpoint/2010/main" val="2554099845"/>
              </p:ext>
            </p:extLst>
          </p:nvPr>
        </p:nvGraphicFramePr>
        <p:xfrm>
          <a:off x="571352" y="2427515"/>
          <a:ext cx="3485179" cy="36131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Sunset silhouette of scaffolding in construction site">
            <a:extLst>
              <a:ext uri="{FF2B5EF4-FFF2-40B4-BE49-F238E27FC236}">
                <a16:creationId xmlns:a16="http://schemas.microsoft.com/office/drawing/2014/main" id="{A3F2DC63-C3E5-EEBD-6228-8B95A1CA8ADF}"/>
              </a:ext>
            </a:extLst>
          </p:cNvPr>
          <p:cNvPicPr>
            <a:picLocks noChangeAspect="1"/>
          </p:cNvPicPr>
          <p:nvPr/>
        </p:nvPicPr>
        <p:blipFill>
          <a:blip r:embed="rId7"/>
          <a:srcRect l="29653" r="25797" b="-2"/>
          <a:stretch/>
        </p:blipFill>
        <p:spPr>
          <a:xfrm>
            <a:off x="4566880" y="0"/>
            <a:ext cx="4577118" cy="6858000"/>
          </a:xfrm>
          <a:prstGeom prst="rect">
            <a:avLst/>
          </a:prstGeom>
        </p:spPr>
      </p:pic>
      <p:sp>
        <p:nvSpPr>
          <p:cNvPr id="3" name="TextBox 2">
            <a:extLst>
              <a:ext uri="{FF2B5EF4-FFF2-40B4-BE49-F238E27FC236}">
                <a16:creationId xmlns:a16="http://schemas.microsoft.com/office/drawing/2014/main" id="{025A032A-522C-12A6-F6E0-4B17CC2E27A5}"/>
              </a:ext>
            </a:extLst>
          </p:cNvPr>
          <p:cNvSpPr txBox="1"/>
          <p:nvPr/>
        </p:nvSpPr>
        <p:spPr>
          <a:xfrm>
            <a:off x="4657251" y="1184226"/>
            <a:ext cx="4396375" cy="523220"/>
          </a:xfrm>
          <a:prstGeom prst="rect">
            <a:avLst/>
          </a:prstGeom>
          <a:solidFill>
            <a:schemeClr val="bg1"/>
          </a:solidFill>
        </p:spPr>
        <p:txBody>
          <a:bodyPr wrap="square" rtlCol="0">
            <a:spAutoFit/>
          </a:bodyPr>
          <a:lstStyle/>
          <a:p>
            <a:r>
              <a:rPr lang="en-US" sz="2700" dirty="0"/>
              <a:t>Central Broward Construction</a:t>
            </a:r>
          </a:p>
        </p:txBody>
      </p:sp>
      <p:pic>
        <p:nvPicPr>
          <p:cNvPr id="6" name="Picture 5" descr="A logo with a graph and arrow&#10;&#10;AI-generated content may be incorrect.">
            <a:extLst>
              <a:ext uri="{FF2B5EF4-FFF2-40B4-BE49-F238E27FC236}">
                <a16:creationId xmlns:a16="http://schemas.microsoft.com/office/drawing/2014/main" id="{85F10C89-B6D7-B7EE-6992-BD819EBB467D}"/>
              </a:ext>
            </a:extLst>
          </p:cNvPr>
          <p:cNvPicPr>
            <a:picLocks noChangeAspect="1"/>
          </p:cNvPicPr>
          <p:nvPr/>
        </p:nvPicPr>
        <p:blipFill>
          <a:blip r:embed="rId8"/>
          <a:stretch>
            <a:fillRect/>
          </a:stretch>
        </p:blipFill>
        <p:spPr>
          <a:xfrm>
            <a:off x="1477297" y="5525729"/>
            <a:ext cx="1460090" cy="133227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4F416-A6DF-D6B4-2F51-53A674E25CA0}"/>
              </a:ext>
            </a:extLst>
          </p:cNvPr>
          <p:cNvSpPr>
            <a:spLocks noGrp="1"/>
          </p:cNvSpPr>
          <p:nvPr>
            <p:ph type="title"/>
          </p:nvPr>
        </p:nvSpPr>
        <p:spPr>
          <a:xfrm>
            <a:off x="208359" y="3426279"/>
            <a:ext cx="2468166" cy="2452687"/>
          </a:xfrm>
        </p:spPr>
        <p:txBody>
          <a:bodyPr anchor="ctr">
            <a:normAutofit/>
          </a:bodyPr>
          <a:lstStyle/>
          <a:p>
            <a:r>
              <a:rPr lang="en-US" sz="3100" dirty="0"/>
              <a:t>What are Revenue Sharing Tokens?</a:t>
            </a:r>
          </a:p>
        </p:txBody>
      </p:sp>
      <p:pic>
        <p:nvPicPr>
          <p:cNvPr id="14" name="Picture 13">
            <a:extLst>
              <a:ext uri="{FF2B5EF4-FFF2-40B4-BE49-F238E27FC236}">
                <a16:creationId xmlns:a16="http://schemas.microsoft.com/office/drawing/2014/main" id="{C99A9A18-A4CF-D432-DA22-4E64CC3830F5}"/>
              </a:ext>
            </a:extLst>
          </p:cNvPr>
          <p:cNvPicPr>
            <a:picLocks noChangeAspect="1"/>
          </p:cNvPicPr>
          <p:nvPr/>
        </p:nvPicPr>
        <p:blipFill>
          <a:blip r:embed="rId3"/>
          <a:srcRect t="19446" b="19446"/>
          <a:stretch/>
        </p:blipFill>
        <p:spPr>
          <a:xfrm>
            <a:off x="20" y="11"/>
            <a:ext cx="9143980" cy="310514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ABFAF45F-4F65-F45E-42B0-31FADC49C7E8}"/>
              </a:ext>
            </a:extLst>
          </p:cNvPr>
          <p:cNvSpPr>
            <a:spLocks noGrp="1"/>
          </p:cNvSpPr>
          <p:nvPr>
            <p:ph idx="1"/>
          </p:nvPr>
        </p:nvSpPr>
        <p:spPr>
          <a:xfrm>
            <a:off x="3321581" y="3366397"/>
            <a:ext cx="5614060" cy="3491592"/>
          </a:xfrm>
        </p:spPr>
        <p:txBody>
          <a:bodyPr anchor="ctr">
            <a:normAutofit fontScale="85000" lnSpcReduction="20000"/>
          </a:bodyPr>
          <a:lstStyle/>
          <a:p>
            <a:pPr>
              <a:lnSpc>
                <a:spcPct val="90000"/>
              </a:lnSpc>
            </a:pPr>
            <a:r>
              <a:rPr lang="en-US" sz="2200" b="1" kern="100" dirty="0">
                <a:effectLst/>
                <a:latin typeface="Aptos" panose="020B0004020202020204" pitchFamily="34" charset="0"/>
                <a:ea typeface="Aptos" panose="020B0004020202020204" pitchFamily="34" charset="0"/>
                <a:cs typeface="Times New Roman" panose="02020603050405020304" pitchFamily="18" charset="0"/>
              </a:rPr>
              <a:t>Revenue Sharing Tokens</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 digital securities issued on a blockchain that represent a share of the revenue generated by a specific project or investment.</a:t>
            </a:r>
          </a:p>
          <a:p>
            <a:pPr>
              <a:lnSpc>
                <a:spcPct val="90000"/>
              </a:lnSpc>
            </a:pPr>
            <a:r>
              <a:rPr lang="en-US" sz="2200" kern="100" dirty="0">
                <a:effectLst/>
                <a:latin typeface="Aptos" panose="020B0004020202020204" pitchFamily="34" charset="0"/>
                <a:ea typeface="Aptos" panose="020B0004020202020204" pitchFamily="34" charset="0"/>
                <a:cs typeface="Times New Roman" panose="02020603050405020304" pitchFamily="18" charset="0"/>
              </a:rPr>
              <a:t>In simpler terms, when you purchase a CapitalTech revenue-sharing token, you are buying a fraction of the future gross revenue streams of an underlying company. </a:t>
            </a:r>
          </a:p>
          <a:p>
            <a:pPr>
              <a:lnSpc>
                <a:spcPct val="90000"/>
              </a:lnSpc>
            </a:pPr>
            <a:endParaRPr lang="en-US" sz="2200" kern="100" dirty="0">
              <a:latin typeface="Aptos" panose="020B0004020202020204" pitchFamily="34" charset="0"/>
              <a:ea typeface="Aptos" panose="020B0004020202020204" pitchFamily="34" charset="0"/>
              <a:cs typeface="Times New Roman" panose="02020603050405020304" pitchFamily="18" charset="0"/>
            </a:endParaRPr>
          </a:p>
          <a:p>
            <a:pPr>
              <a:lnSpc>
                <a:spcPct val="90000"/>
              </a:lnSpc>
            </a:pPr>
            <a:r>
              <a:rPr lang="en-US" sz="2200" kern="100" dirty="0">
                <a:effectLst/>
                <a:latin typeface="Aptos" panose="020B0004020202020204" pitchFamily="34" charset="0"/>
                <a:ea typeface="Aptos" panose="020B0004020202020204" pitchFamily="34" charset="0"/>
                <a:cs typeface="Times New Roman" panose="02020603050405020304" pitchFamily="18" charset="0"/>
              </a:rPr>
              <a:t>This model merges the security of traditional finance with the efficiency of blockchain technology, creating a professional, engaging, and easy-to-understand investment experience for participants.</a:t>
            </a:r>
          </a:p>
          <a:p>
            <a:pPr>
              <a:lnSpc>
                <a:spcPct val="90000"/>
              </a:lnSpc>
            </a:pPr>
            <a:endParaRPr lang="en-US" sz="1600" dirty="0"/>
          </a:p>
        </p:txBody>
      </p:sp>
    </p:spTree>
    <p:extLst>
      <p:ext uri="{BB962C8B-B14F-4D97-AF65-F5344CB8AC3E}">
        <p14:creationId xmlns:p14="http://schemas.microsoft.com/office/powerpoint/2010/main" val="3667330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54F919F-5DEA-5F23-031F-6995A353B9EB}"/>
              </a:ext>
            </a:extLst>
          </p:cNvPr>
          <p:cNvSpPr txBox="1"/>
          <p:nvPr/>
        </p:nvSpPr>
        <p:spPr>
          <a:xfrm>
            <a:off x="555168" y="195460"/>
            <a:ext cx="4871205" cy="1708242"/>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2400" b="1" dirty="0">
                <a:latin typeface="+mj-lt"/>
                <a:ea typeface="+mj-ea"/>
                <a:cs typeface="+mj-cs"/>
              </a:rPr>
              <a:t>Financial Proforma for the CT Central Broward Construction Revenue Sharing Token Opportunity</a:t>
            </a:r>
          </a:p>
          <a:p>
            <a:pPr defTabSz="914400">
              <a:lnSpc>
                <a:spcPct val="90000"/>
              </a:lnSpc>
              <a:spcBef>
                <a:spcPct val="0"/>
              </a:spcBef>
              <a:spcAft>
                <a:spcPts val="600"/>
              </a:spcAft>
            </a:pPr>
            <a:r>
              <a:rPr lang="en-US" sz="1400" b="1" dirty="0">
                <a:latin typeface="+mj-lt"/>
                <a:ea typeface="+mj-ea"/>
                <a:cs typeface="+mj-cs"/>
              </a:rPr>
              <a:t>           Minimum Token Investment Amount $1,000</a:t>
            </a:r>
          </a:p>
          <a:p>
            <a:pPr defTabSz="914400">
              <a:lnSpc>
                <a:spcPct val="90000"/>
              </a:lnSpc>
              <a:spcBef>
                <a:spcPct val="0"/>
              </a:spcBef>
              <a:spcAft>
                <a:spcPts val="600"/>
              </a:spcAft>
            </a:pPr>
            <a:endParaRPr lang="en-US" sz="3500" dirty="0">
              <a:latin typeface="+mj-lt"/>
              <a:ea typeface="+mj-ea"/>
              <a:cs typeface="+mj-cs"/>
            </a:endParaRPr>
          </a:p>
        </p:txBody>
      </p:sp>
      <p:sp>
        <p:nvSpPr>
          <p:cNvPr id="3" name="TextBox 2">
            <a:extLst>
              <a:ext uri="{FF2B5EF4-FFF2-40B4-BE49-F238E27FC236}">
                <a16:creationId xmlns:a16="http://schemas.microsoft.com/office/drawing/2014/main" id="{D5B5D1C9-D395-BE8F-11E2-59CDC200474D}"/>
              </a:ext>
            </a:extLst>
          </p:cNvPr>
          <p:cNvSpPr txBox="1"/>
          <p:nvPr/>
        </p:nvSpPr>
        <p:spPr>
          <a:xfrm>
            <a:off x="141515" y="1763485"/>
            <a:ext cx="5116287" cy="5409325"/>
          </a:xfrm>
          <a:prstGeom prst="rect">
            <a:avLst/>
          </a:prstGeom>
        </p:spPr>
        <p:txBody>
          <a:bodyPr vert="horz" lIns="91440" tIns="45720" rIns="91440" bIns="45720" rtlCol="0" anchor="ctr">
            <a:normAutofit fontScale="25000" lnSpcReduction="20000"/>
          </a:bodyPr>
          <a:lstStyle/>
          <a:p>
            <a:pPr indent="-228600" defTabSz="914400">
              <a:lnSpc>
                <a:spcPct val="90000"/>
              </a:lnSpc>
              <a:spcAft>
                <a:spcPts val="600"/>
              </a:spcAft>
              <a:buFont typeface="Arial" panose="020B0604020202020204" pitchFamily="34" charset="0"/>
              <a:buChar char="•"/>
            </a:pPr>
            <a:endParaRPr lang="en-US" sz="1600" b="1" dirty="0"/>
          </a:p>
          <a:p>
            <a:pPr indent="-228600" defTabSz="914400">
              <a:lnSpc>
                <a:spcPct val="90000"/>
              </a:lnSpc>
              <a:spcAft>
                <a:spcPts val="600"/>
              </a:spcAft>
              <a:buFont typeface="Arial" panose="020B0604020202020204" pitchFamily="34" charset="0"/>
              <a:buChar char="•"/>
            </a:pPr>
            <a:endParaRPr lang="en-US" sz="1600" b="1" dirty="0"/>
          </a:p>
          <a:p>
            <a:pPr indent="-228600" defTabSz="914400">
              <a:lnSpc>
                <a:spcPct val="90000"/>
              </a:lnSpc>
              <a:spcAft>
                <a:spcPts val="600"/>
              </a:spcAft>
              <a:buFont typeface="Arial" panose="020B0604020202020204" pitchFamily="34" charset="0"/>
              <a:buChar char="•"/>
            </a:pPr>
            <a:endParaRPr lang="en-US" sz="1600" b="1" dirty="0"/>
          </a:p>
          <a:p>
            <a:pPr indent="-228600" defTabSz="914400">
              <a:lnSpc>
                <a:spcPct val="90000"/>
              </a:lnSpc>
              <a:spcAft>
                <a:spcPts val="600"/>
              </a:spcAft>
              <a:buFont typeface="Arial" panose="020B0604020202020204" pitchFamily="34" charset="0"/>
              <a:buChar char="•"/>
            </a:pPr>
            <a:endParaRPr lang="en-US" sz="1600" b="1" dirty="0"/>
          </a:p>
          <a:p>
            <a:pPr indent="-228600" defTabSz="914400">
              <a:lnSpc>
                <a:spcPct val="90000"/>
              </a:lnSpc>
              <a:spcAft>
                <a:spcPts val="600"/>
              </a:spcAft>
              <a:buFont typeface="Arial" panose="020B0604020202020204" pitchFamily="34" charset="0"/>
              <a:buChar char="•"/>
            </a:pPr>
            <a:r>
              <a:rPr lang="en-US" sz="6400" b="1" dirty="0"/>
              <a:t>Total Investment:</a:t>
            </a:r>
            <a:r>
              <a:rPr lang="en-US" sz="6400" dirty="0"/>
              <a:t> $10,000,000</a:t>
            </a:r>
          </a:p>
          <a:p>
            <a:pPr indent="-228600" defTabSz="914400">
              <a:lnSpc>
                <a:spcPct val="90000"/>
              </a:lnSpc>
              <a:spcAft>
                <a:spcPts val="600"/>
              </a:spcAft>
              <a:buFont typeface="Arial" panose="020B0604020202020204" pitchFamily="34" charset="0"/>
              <a:buChar char="•"/>
            </a:pPr>
            <a:r>
              <a:rPr lang="en-US" sz="6400" b="1" dirty="0"/>
              <a:t>Returns Over five years:</a:t>
            </a:r>
          </a:p>
          <a:p>
            <a:pPr indent="-228600" defTabSz="914400">
              <a:lnSpc>
                <a:spcPct val="90000"/>
              </a:lnSpc>
              <a:spcAft>
                <a:spcPts val="600"/>
              </a:spcAft>
              <a:buFont typeface="Arial" panose="020B0604020202020204" pitchFamily="34" charset="0"/>
              <a:buChar char="•"/>
            </a:pPr>
            <a:r>
              <a:rPr lang="en-US" sz="6400" b="1" dirty="0"/>
              <a:t>Profit Sharing:</a:t>
            </a:r>
            <a:r>
              <a:rPr lang="en-US" sz="6400" dirty="0"/>
              <a:t> $6,875,000.</a:t>
            </a:r>
          </a:p>
          <a:p>
            <a:pPr indent="-228600" defTabSz="914400">
              <a:lnSpc>
                <a:spcPct val="90000"/>
              </a:lnSpc>
              <a:spcAft>
                <a:spcPts val="600"/>
              </a:spcAft>
              <a:buFont typeface="Arial" panose="020B0604020202020204" pitchFamily="34" charset="0"/>
              <a:buChar char="•"/>
            </a:pPr>
            <a:r>
              <a:rPr lang="en-US" sz="6400" b="1" dirty="0"/>
              <a:t>Capital Event Fee:</a:t>
            </a:r>
            <a:r>
              <a:rPr lang="en-US" sz="6400" dirty="0"/>
              <a:t> $3,125,000.</a:t>
            </a:r>
          </a:p>
          <a:p>
            <a:pPr indent="-228600" defTabSz="914400">
              <a:lnSpc>
                <a:spcPct val="90000"/>
              </a:lnSpc>
              <a:spcAft>
                <a:spcPts val="600"/>
              </a:spcAft>
              <a:buFont typeface="Arial" panose="020B0604020202020204" pitchFamily="34" charset="0"/>
              <a:buChar char="•"/>
            </a:pPr>
            <a:r>
              <a:rPr lang="en-US" sz="6400" b="1" dirty="0"/>
              <a:t>Total Return:</a:t>
            </a:r>
            <a:r>
              <a:rPr lang="en-US" sz="6400" dirty="0"/>
              <a:t> $20,000,000.</a:t>
            </a:r>
          </a:p>
          <a:p>
            <a:pPr indent="-228600" defTabSz="914400">
              <a:lnSpc>
                <a:spcPct val="90000"/>
              </a:lnSpc>
              <a:spcAft>
                <a:spcPts val="600"/>
              </a:spcAft>
              <a:buFont typeface="Arial" panose="020B0604020202020204" pitchFamily="34" charset="0"/>
              <a:buChar char="•"/>
            </a:pPr>
            <a:endParaRPr lang="en-US" sz="6400" b="1" dirty="0"/>
          </a:p>
          <a:p>
            <a:pPr indent="-228600" defTabSz="914400">
              <a:lnSpc>
                <a:spcPct val="90000"/>
              </a:lnSpc>
              <a:spcAft>
                <a:spcPts val="600"/>
              </a:spcAft>
              <a:buFont typeface="Arial" panose="020B0604020202020204" pitchFamily="34" charset="0"/>
              <a:buChar char="•"/>
            </a:pPr>
            <a:r>
              <a:rPr lang="en-US" sz="6400" b="1" dirty="0"/>
              <a:t>Performance Metrics</a:t>
            </a:r>
          </a:p>
          <a:p>
            <a:pPr indent="-228600" defTabSz="914400">
              <a:lnSpc>
                <a:spcPct val="90000"/>
              </a:lnSpc>
              <a:spcAft>
                <a:spcPts val="600"/>
              </a:spcAft>
              <a:buFont typeface="Arial" panose="020B0604020202020204" pitchFamily="34" charset="0"/>
              <a:buChar char="•"/>
            </a:pPr>
            <a:r>
              <a:rPr lang="en-US" sz="6400" b="1" dirty="0"/>
              <a:t>Projected Annual IRR:</a:t>
            </a:r>
            <a:r>
              <a:rPr lang="en-US" sz="6400" dirty="0"/>
              <a:t> 21.82%</a:t>
            </a:r>
          </a:p>
          <a:p>
            <a:pPr indent="-228600" defTabSz="914400">
              <a:lnSpc>
                <a:spcPct val="90000"/>
              </a:lnSpc>
              <a:spcAft>
                <a:spcPts val="600"/>
              </a:spcAft>
              <a:buFont typeface="Arial" panose="020B0604020202020204" pitchFamily="34" charset="0"/>
              <a:buChar char="•"/>
            </a:pPr>
            <a:r>
              <a:rPr lang="en-US" sz="6400" b="1" dirty="0"/>
              <a:t>Equity Multiple:</a:t>
            </a:r>
            <a:r>
              <a:rPr lang="en-US" sz="6400" dirty="0"/>
              <a:t> 2x</a:t>
            </a:r>
          </a:p>
          <a:p>
            <a:pPr indent="-228600" defTabSz="914400">
              <a:lnSpc>
                <a:spcPct val="90000"/>
              </a:lnSpc>
              <a:spcAft>
                <a:spcPts val="600"/>
              </a:spcAft>
              <a:buFont typeface="Arial" panose="020B0604020202020204" pitchFamily="34" charset="0"/>
              <a:buChar char="•"/>
            </a:pPr>
            <a:r>
              <a:rPr lang="en-US" sz="6400" b="1" dirty="0"/>
              <a:t>Capital Event Valuation Projection</a:t>
            </a:r>
          </a:p>
          <a:p>
            <a:pPr indent="-228600" defTabSz="914400">
              <a:lnSpc>
                <a:spcPct val="90000"/>
              </a:lnSpc>
              <a:spcAft>
                <a:spcPts val="600"/>
              </a:spcAft>
              <a:buFont typeface="Arial" panose="020B0604020202020204" pitchFamily="34" charset="0"/>
              <a:buChar char="•"/>
            </a:pPr>
            <a:r>
              <a:rPr lang="en-US" sz="6400" b="1" dirty="0"/>
              <a:t>Year 5 EBIDA:</a:t>
            </a:r>
            <a:r>
              <a:rPr lang="en-US" sz="6400" dirty="0"/>
              <a:t> $23,200,000</a:t>
            </a:r>
          </a:p>
          <a:p>
            <a:pPr indent="-228600" defTabSz="914400">
              <a:lnSpc>
                <a:spcPct val="90000"/>
              </a:lnSpc>
              <a:spcAft>
                <a:spcPts val="600"/>
              </a:spcAft>
              <a:buFont typeface="Arial" panose="020B0604020202020204" pitchFamily="34" charset="0"/>
              <a:buChar char="•"/>
            </a:pPr>
            <a:r>
              <a:rPr lang="en-US" sz="6400" b="1" dirty="0"/>
              <a:t>Company’s Sale Valuation at 4X Multiple:</a:t>
            </a:r>
            <a:r>
              <a:rPr lang="en-US" sz="6400" dirty="0"/>
              <a:t> $92,800,000</a:t>
            </a:r>
          </a:p>
          <a:p>
            <a:pPr indent="-228600" defTabSz="914400">
              <a:lnSpc>
                <a:spcPct val="90000"/>
              </a:lnSpc>
              <a:spcAft>
                <a:spcPts val="600"/>
              </a:spcAft>
              <a:buFont typeface="Arial" panose="020B0604020202020204" pitchFamily="34" charset="0"/>
              <a:buChar char="•"/>
            </a:pPr>
            <a:endParaRPr lang="en-US" sz="4900" dirty="0"/>
          </a:p>
          <a:p>
            <a:pPr algn="ctr" defTabSz="914400">
              <a:lnSpc>
                <a:spcPct val="90000"/>
              </a:lnSpc>
              <a:spcAft>
                <a:spcPts val="600"/>
              </a:spcAft>
            </a:pPr>
            <a:r>
              <a:rPr lang="en-US" sz="6400" b="1" dirty="0"/>
              <a:t>Summary</a:t>
            </a:r>
          </a:p>
          <a:p>
            <a:pPr defTabSz="914400">
              <a:lnSpc>
                <a:spcPct val="90000"/>
              </a:lnSpc>
              <a:spcAft>
                <a:spcPts val="600"/>
              </a:spcAft>
            </a:pPr>
            <a:r>
              <a:rPr lang="en-US" sz="6400" dirty="0"/>
              <a:t>This revenue-sharing proforma indicates a strong return on investment with a projected annual IRR of 21.82% and an equity multiple of 2x. The valuation after 5 years is projected to be $92,800 based on an EBIDA of $23,200,000 multiplied by a 4X valuation multiple. The payout structure includes profit-sharing and a capital event that contributes to the overall return.</a:t>
            </a:r>
          </a:p>
          <a:p>
            <a:pPr indent="-228600" defTabSz="914400">
              <a:lnSpc>
                <a:spcPct val="90000"/>
              </a:lnSpc>
              <a:spcAft>
                <a:spcPts val="600"/>
              </a:spcAft>
              <a:buFont typeface="Arial" panose="020B0604020202020204" pitchFamily="34" charset="0"/>
              <a:buChar char="•"/>
            </a:pPr>
            <a:endParaRPr lang="en-US" sz="6400" dirty="0"/>
          </a:p>
          <a:p>
            <a:pPr indent="-228600" defTabSz="914400">
              <a:lnSpc>
                <a:spcPct val="90000"/>
              </a:lnSpc>
              <a:spcAft>
                <a:spcPts val="600"/>
              </a:spcAft>
              <a:buFont typeface="Arial" panose="020B0604020202020204" pitchFamily="34" charset="0"/>
              <a:buChar char="•"/>
            </a:pPr>
            <a:endParaRPr lang="en-US" sz="4000" dirty="0"/>
          </a:p>
          <a:p>
            <a:pPr indent="-228600" defTabSz="914400">
              <a:lnSpc>
                <a:spcPct val="90000"/>
              </a:lnSpc>
              <a:spcAft>
                <a:spcPts val="600"/>
              </a:spcAft>
              <a:buFont typeface="Arial" panose="020B0604020202020204" pitchFamily="34" charset="0"/>
              <a:buChar char="•"/>
            </a:pPr>
            <a:endParaRPr lang="en-US" sz="900" dirty="0"/>
          </a:p>
          <a:p>
            <a:pPr indent="-228600" defTabSz="914400">
              <a:lnSpc>
                <a:spcPct val="90000"/>
              </a:lnSpc>
              <a:spcAft>
                <a:spcPts val="600"/>
              </a:spcAft>
              <a:buFont typeface="Arial" panose="020B0604020202020204" pitchFamily="34" charset="0"/>
              <a:buChar char="•"/>
            </a:pPr>
            <a:endParaRPr lang="en-US" sz="900" dirty="0"/>
          </a:p>
          <a:p>
            <a:pPr indent="-228600" defTabSz="914400">
              <a:lnSpc>
                <a:spcPct val="90000"/>
              </a:lnSpc>
              <a:spcAft>
                <a:spcPts val="600"/>
              </a:spcAft>
              <a:buFont typeface="Arial" panose="020B0604020202020204" pitchFamily="34" charset="0"/>
              <a:buChar char="•"/>
            </a:pPr>
            <a:endParaRPr lang="en-US" sz="900" dirty="0"/>
          </a:p>
          <a:p>
            <a:pPr indent="-228600" defTabSz="914400">
              <a:lnSpc>
                <a:spcPct val="90000"/>
              </a:lnSpc>
              <a:spcAft>
                <a:spcPts val="600"/>
              </a:spcAft>
              <a:buFont typeface="Arial" panose="020B0604020202020204" pitchFamily="34" charset="0"/>
              <a:buChar char="•"/>
            </a:pPr>
            <a:endParaRPr lang="en-US" sz="900" dirty="0"/>
          </a:p>
          <a:p>
            <a:pPr indent="-228600" defTabSz="914400">
              <a:lnSpc>
                <a:spcPct val="90000"/>
              </a:lnSpc>
              <a:spcAft>
                <a:spcPts val="600"/>
              </a:spcAft>
              <a:buFont typeface="Arial" panose="020B0604020202020204" pitchFamily="34" charset="0"/>
              <a:buChar char="•"/>
            </a:pPr>
            <a:endParaRPr lang="en-US" sz="900" dirty="0"/>
          </a:p>
          <a:p>
            <a:pPr indent="-228600" defTabSz="914400">
              <a:lnSpc>
                <a:spcPct val="90000"/>
              </a:lnSpc>
              <a:spcAft>
                <a:spcPts val="600"/>
              </a:spcAft>
              <a:buFont typeface="Arial" panose="020B0604020202020204" pitchFamily="34" charset="0"/>
              <a:buChar char="•"/>
            </a:pPr>
            <a:endParaRPr lang="en-US" sz="900" dirty="0"/>
          </a:p>
          <a:p>
            <a:pPr indent="-228600" defTabSz="914400">
              <a:lnSpc>
                <a:spcPct val="90000"/>
              </a:lnSpc>
              <a:spcAft>
                <a:spcPts val="600"/>
              </a:spcAft>
              <a:buFont typeface="Arial" panose="020B0604020202020204" pitchFamily="34" charset="0"/>
              <a:buChar char="•"/>
            </a:pPr>
            <a:endParaRPr lang="en-US" sz="900" dirty="0"/>
          </a:p>
        </p:txBody>
      </p:sp>
      <p:pic>
        <p:nvPicPr>
          <p:cNvPr id="6" name="Picture 5" descr="White percentage symbol on red background">
            <a:extLst>
              <a:ext uri="{FF2B5EF4-FFF2-40B4-BE49-F238E27FC236}">
                <a16:creationId xmlns:a16="http://schemas.microsoft.com/office/drawing/2014/main" id="{6125D949-1A71-08BA-996F-68C281C76ACE}"/>
              </a:ext>
            </a:extLst>
          </p:cNvPr>
          <p:cNvPicPr>
            <a:picLocks noChangeAspect="1"/>
          </p:cNvPicPr>
          <p:nvPr/>
        </p:nvPicPr>
        <p:blipFill>
          <a:blip r:embed="rId3"/>
          <a:srcRect l="48770" r="12352" b="-1"/>
          <a:stretch/>
        </p:blipFill>
        <p:spPr>
          <a:xfrm>
            <a:off x="5557005" y="1"/>
            <a:ext cx="3586995" cy="4267200"/>
          </a:xfrm>
          <a:prstGeom prst="rect">
            <a:avLst/>
          </a:prstGeom>
          <a:effectLst>
            <a:outerShdw blurRad="127000" dist="50800" dir="10800000" sx="99000" sy="99000" algn="r" rotWithShape="0">
              <a:prstClr val="black">
                <a:alpha val="40000"/>
              </a:prstClr>
            </a:outerShdw>
          </a:effectLst>
        </p:spPr>
      </p:pic>
      <p:sp>
        <p:nvSpPr>
          <p:cNvPr id="5" name="TextBox 4">
            <a:extLst>
              <a:ext uri="{FF2B5EF4-FFF2-40B4-BE49-F238E27FC236}">
                <a16:creationId xmlns:a16="http://schemas.microsoft.com/office/drawing/2014/main" id="{2292A07A-D6B8-1AF3-15F8-33C84229F6F0}"/>
              </a:ext>
            </a:extLst>
          </p:cNvPr>
          <p:cNvSpPr txBox="1"/>
          <p:nvPr/>
        </p:nvSpPr>
        <p:spPr>
          <a:xfrm>
            <a:off x="5557005" y="4678484"/>
            <a:ext cx="3744687" cy="1757404"/>
          </a:xfrm>
          <a:prstGeom prst="rect">
            <a:avLst/>
          </a:prstGeom>
          <a:noFill/>
        </p:spPr>
        <p:txBody>
          <a:bodyPr wrap="square" rtlCol="0">
            <a:spAutoFit/>
          </a:bodyPr>
          <a:lstStyle/>
          <a:p>
            <a:pPr defTabSz="914400">
              <a:lnSpc>
                <a:spcPct val="90000"/>
              </a:lnSpc>
              <a:spcAft>
                <a:spcPts val="600"/>
              </a:spcAft>
            </a:pPr>
            <a:r>
              <a:rPr lang="en-US" sz="1400" dirty="0"/>
              <a:t>This revenue-sharing proforma provided is for</a:t>
            </a:r>
          </a:p>
          <a:p>
            <a:pPr defTabSz="914400">
              <a:lnSpc>
                <a:spcPct val="90000"/>
              </a:lnSpc>
              <a:spcAft>
                <a:spcPts val="600"/>
              </a:spcAft>
            </a:pPr>
            <a:r>
              <a:rPr lang="en-US" sz="1400" dirty="0"/>
              <a:t> informational purposes only and is intended to</a:t>
            </a:r>
          </a:p>
          <a:p>
            <a:pPr defTabSz="914400">
              <a:lnSpc>
                <a:spcPct val="90000"/>
              </a:lnSpc>
              <a:spcAft>
                <a:spcPts val="600"/>
              </a:spcAft>
            </a:pPr>
            <a:r>
              <a:rPr lang="en-US" sz="1400" dirty="0"/>
              <a:t>outline potential revenue-sharing opportunities</a:t>
            </a:r>
          </a:p>
          <a:p>
            <a:pPr defTabSz="914400">
              <a:lnSpc>
                <a:spcPct val="90000"/>
              </a:lnSpc>
              <a:spcAft>
                <a:spcPts val="600"/>
              </a:spcAft>
            </a:pPr>
            <a:r>
              <a:rPr lang="en-US" sz="1400" dirty="0"/>
              <a:t>The information contained in this Proforma is </a:t>
            </a:r>
          </a:p>
          <a:p>
            <a:pPr defTabSz="914400">
              <a:lnSpc>
                <a:spcPct val="90000"/>
              </a:lnSpc>
              <a:spcAft>
                <a:spcPts val="600"/>
              </a:spcAft>
            </a:pPr>
            <a:r>
              <a:rPr lang="en-US" sz="1400" dirty="0"/>
              <a:t>based on projections, estimates, and assumptions that are inherently uncertain and subject to change. </a:t>
            </a:r>
          </a:p>
        </p:txBody>
      </p:sp>
    </p:spTree>
    <p:extLst>
      <p:ext uri="{BB962C8B-B14F-4D97-AF65-F5344CB8AC3E}">
        <p14:creationId xmlns:p14="http://schemas.microsoft.com/office/powerpoint/2010/main" val="907701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p:nvPr>
        </p:nvSpPr>
        <p:spPr>
          <a:xfrm>
            <a:off x="359545" y="1070800"/>
            <a:ext cx="2954766" cy="4393829"/>
          </a:xfrm>
        </p:spPr>
        <p:txBody>
          <a:bodyPr>
            <a:normAutofit/>
          </a:bodyPr>
          <a:lstStyle/>
          <a:p>
            <a:pPr algn="r">
              <a:lnSpc>
                <a:spcPct val="90000"/>
              </a:lnSpc>
            </a:pPr>
            <a:r>
              <a:rPr lang="en-US" sz="3900" dirty="0"/>
              <a:t>Why Invest in Central Broward Construction</a:t>
            </a:r>
          </a:p>
        </p:txBody>
      </p:sp>
      <p:cxnSp>
        <p:nvCxnSpPr>
          <p:cNvPr id="12" name="Straight Connector 11">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6039"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B7E19F5D-6949-66B3-B4EC-4D4102276E9C}"/>
              </a:ext>
            </a:extLst>
          </p:cNvPr>
          <p:cNvGraphicFramePr>
            <a:graphicFrameLocks noGrp="1"/>
          </p:cNvGraphicFramePr>
          <p:nvPr>
            <p:ph idx="1"/>
            <p:extLst>
              <p:ext uri="{D42A27DB-BD31-4B8C-83A1-F6EECF244321}">
                <p14:modId xmlns:p14="http://schemas.microsoft.com/office/powerpoint/2010/main" val="965622962"/>
              </p:ext>
            </p:extLst>
          </p:nvPr>
        </p:nvGraphicFramePr>
        <p:xfrm>
          <a:off x="3831401" y="1070800"/>
          <a:ext cx="4683949"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54574"/>
          </a:xfrm>
        </p:spPr>
        <p:txBody>
          <a:bodyPr anchor="b">
            <a:normAutofit fontScale="90000"/>
          </a:bodyPr>
          <a:lstStyle/>
          <a:p>
            <a:r>
              <a:rPr lang="en-US" dirty="0"/>
              <a:t>Call to Action</a:t>
            </a:r>
          </a:p>
        </p:txBody>
      </p:sp>
      <p:sp>
        <p:nvSpPr>
          <p:cNvPr id="3" name="Content Placeholder 2"/>
          <p:cNvSpPr>
            <a:spLocks noGrp="1"/>
          </p:cNvSpPr>
          <p:nvPr>
            <p:ph idx="1"/>
          </p:nvPr>
        </p:nvSpPr>
        <p:spPr>
          <a:xfrm>
            <a:off x="2677886" y="1166018"/>
            <a:ext cx="8229600" cy="4525963"/>
          </a:xfrm>
        </p:spPr>
        <p:txBody>
          <a:bodyPr anchor="t">
            <a:normAutofit/>
          </a:bodyPr>
          <a:lstStyle/>
          <a:p>
            <a:pPr marL="0" indent="0">
              <a:buNone/>
            </a:pPr>
            <a:r>
              <a:rPr lang="en-US" dirty="0">
                <a:hlinkClick r:id="rId2"/>
              </a:rPr>
              <a:t>Buy Your Tokens Today</a:t>
            </a:r>
            <a:endParaRPr lang="en-US" dirty="0"/>
          </a:p>
        </p:txBody>
      </p:sp>
      <p:pic>
        <p:nvPicPr>
          <p:cNvPr id="5" name="Picture 4" descr="Pen placed on top of a signature line">
            <a:extLst>
              <a:ext uri="{FF2B5EF4-FFF2-40B4-BE49-F238E27FC236}">
                <a16:creationId xmlns:a16="http://schemas.microsoft.com/office/drawing/2014/main" id="{CB9BD428-A463-F49D-4834-5C9F53A2E840}"/>
              </a:ext>
            </a:extLst>
          </p:cNvPr>
          <p:cNvPicPr>
            <a:picLocks noChangeAspect="1"/>
          </p:cNvPicPr>
          <p:nvPr/>
        </p:nvPicPr>
        <p:blipFill>
          <a:blip r:embed="rId3"/>
          <a:srcRect l="46053" r="-1" b="-1"/>
          <a:stretch/>
        </p:blipFill>
        <p:spPr>
          <a:xfrm>
            <a:off x="457200" y="1929477"/>
            <a:ext cx="3675341" cy="4547523"/>
          </a:xfrm>
          <a:prstGeom prst="rect">
            <a:avLst/>
          </a:prstGeom>
        </p:spPr>
      </p:pic>
      <p:sp>
        <p:nvSpPr>
          <p:cNvPr id="6" name="TextBox 5">
            <a:extLst>
              <a:ext uri="{FF2B5EF4-FFF2-40B4-BE49-F238E27FC236}">
                <a16:creationId xmlns:a16="http://schemas.microsoft.com/office/drawing/2014/main" id="{A7F11A78-103A-397F-FF9C-AF9F3B05BB35}"/>
              </a:ext>
            </a:extLst>
          </p:cNvPr>
          <p:cNvSpPr txBox="1"/>
          <p:nvPr/>
        </p:nvSpPr>
        <p:spPr>
          <a:xfrm>
            <a:off x="4241398" y="2310477"/>
            <a:ext cx="4739316" cy="3802066"/>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Disclaimer</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rtl="0" eaLnBrk="1" fontAlgn="auto" latinLnBrk="0" hangingPunct="1">
              <a:lnSpc>
                <a:spcPct val="107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This presentations contains confidential and proprietary information to be used solely for purposes of discussion, to determine preliminary interest in establishing a business relationship with CapitalTech, LLC. Under no circumstances are these presentations to be used or considered as an offer to sell, or a solicitation of an offer to buy any security.  Any such offer may only be made pursuant to a prospectus, or other offering documents, meeting the requirement of applicable Federal and State securities laws. The information contained herein is in summary form for the convenience of presentation.  It is not complete, and it should not be relied upon as such.</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bodyPr>
          <a:lstStyle/>
          <a:p>
            <a:r>
              <a:rPr lang="en-US" sz="4700"/>
              <a:t>Investment Opportunity</a:t>
            </a:r>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872899"/>
            <a:ext cx="3182691" cy="3320668"/>
          </a:xfrm>
        </p:spPr>
        <p:txBody>
          <a:bodyPr>
            <a:normAutofit lnSpcReduction="10000"/>
          </a:bodyPr>
          <a:lstStyle/>
          <a:p>
            <a:r>
              <a:rPr lang="en-US" sz="2400" dirty="0"/>
              <a:t>Revenue-Sharing Token Holders- Receive a Percentage Of Central Broward Construction Company’s Gross Revenue From Construction Contracts.</a:t>
            </a:r>
          </a:p>
          <a:p>
            <a:endParaRPr lang="en-US" sz="1900" dirty="0"/>
          </a:p>
        </p:txBody>
      </p:sp>
      <p:pic>
        <p:nvPicPr>
          <p:cNvPr id="5" name="Picture 4" descr="Desk with productivity items">
            <a:extLst>
              <a:ext uri="{FF2B5EF4-FFF2-40B4-BE49-F238E27FC236}">
                <a16:creationId xmlns:a16="http://schemas.microsoft.com/office/drawing/2014/main" id="{089B263C-CDF9-D189-7A51-6703FAA22416}"/>
              </a:ext>
            </a:extLst>
          </p:cNvPr>
          <p:cNvPicPr>
            <a:picLocks noChangeAspect="1"/>
          </p:cNvPicPr>
          <p:nvPr/>
        </p:nvPicPr>
        <p:blipFill>
          <a:blip r:embed="rId2"/>
          <a:srcRect l="31740" r="18045"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352" y="350196"/>
            <a:ext cx="3485178" cy="1772518"/>
          </a:xfrm>
        </p:spPr>
        <p:txBody>
          <a:bodyPr anchor="ctr">
            <a:normAutofit fontScale="90000"/>
          </a:bodyPr>
          <a:lstStyle/>
          <a:p>
            <a:r>
              <a:rPr lang="en-US" sz="3500" dirty="0"/>
              <a:t>Introduction To The Central Broward Construction Company</a:t>
            </a:r>
          </a:p>
        </p:txBody>
      </p:sp>
      <p:sp>
        <p:nvSpPr>
          <p:cNvPr id="3" name="Content Placeholder 2"/>
          <p:cNvSpPr>
            <a:spLocks noGrp="1"/>
          </p:cNvSpPr>
          <p:nvPr>
            <p:ph idx="1"/>
          </p:nvPr>
        </p:nvSpPr>
        <p:spPr>
          <a:xfrm>
            <a:off x="571351" y="2743200"/>
            <a:ext cx="3485179" cy="3613149"/>
          </a:xfrm>
        </p:spPr>
        <p:txBody>
          <a:bodyPr anchor="ctr">
            <a:normAutofit lnSpcReduction="10000"/>
          </a:bodyPr>
          <a:lstStyle/>
          <a:p>
            <a:pPr>
              <a:lnSpc>
                <a:spcPct val="90000"/>
              </a:lnSpc>
            </a:pPr>
            <a:r>
              <a:rPr lang="en-US" sz="1700" dirty="0"/>
              <a:t>Central Broward Construction is an established, 50-year-old, construction company with a strong track record in residential, commercial, and infrastructure projects.</a:t>
            </a:r>
          </a:p>
          <a:p>
            <a:pPr>
              <a:lnSpc>
                <a:spcPct val="90000"/>
              </a:lnSpc>
            </a:pPr>
            <a:endParaRPr lang="en-US" sz="1700" dirty="0"/>
          </a:p>
          <a:p>
            <a:pPr>
              <a:lnSpc>
                <a:spcPct val="90000"/>
              </a:lnSpc>
            </a:pPr>
            <a:r>
              <a:rPr lang="en-US" sz="1700" dirty="0"/>
              <a:t>Mission: To deliver high-quality construction solutions with efficiency and reliability.</a:t>
            </a:r>
          </a:p>
          <a:p>
            <a:pPr>
              <a:lnSpc>
                <a:spcPct val="90000"/>
              </a:lnSpc>
            </a:pPr>
            <a:endParaRPr lang="en-US" sz="1700" dirty="0"/>
          </a:p>
          <a:p>
            <a:pPr>
              <a:lnSpc>
                <a:spcPct val="90000"/>
              </a:lnSpc>
            </a:pPr>
            <a:r>
              <a:rPr lang="en-US" sz="1700" dirty="0"/>
              <a:t>Vision: To be a leading masonry and concrete construction company in Florida, offering  sustainable solutions.</a:t>
            </a:r>
          </a:p>
        </p:txBody>
      </p:sp>
      <p:pic>
        <p:nvPicPr>
          <p:cNvPr id="5" name="Picture 4" descr="Building with blue windows">
            <a:extLst>
              <a:ext uri="{FF2B5EF4-FFF2-40B4-BE49-F238E27FC236}">
                <a16:creationId xmlns:a16="http://schemas.microsoft.com/office/drawing/2014/main" id="{8D1B4EED-1CF5-0B37-1E48-39C6DF279B74}"/>
              </a:ext>
            </a:extLst>
          </p:cNvPr>
          <p:cNvPicPr>
            <a:picLocks noChangeAspect="1"/>
          </p:cNvPicPr>
          <p:nvPr/>
        </p:nvPicPr>
        <p:blipFill>
          <a:blip r:embed="rId2"/>
          <a:srcRect l="27753" r="27753"/>
          <a:stretch/>
        </p:blipFill>
        <p:spPr>
          <a:xfrm>
            <a:off x="4572000" y="1"/>
            <a:ext cx="4577118"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5" name="Rectangle 44">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reeform: Shape 45">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8" name="Rectangle 47">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en-US" sz="3200">
                <a:solidFill>
                  <a:srgbClr val="FFFFFF"/>
                </a:solidFill>
              </a:rPr>
              <a:t>Market Opportunity</a:t>
            </a:r>
          </a:p>
        </p:txBody>
      </p:sp>
      <p:sp>
        <p:nvSpPr>
          <p:cNvPr id="4" name="Rectangle 1">
            <a:extLst>
              <a:ext uri="{FF2B5EF4-FFF2-40B4-BE49-F238E27FC236}">
                <a16:creationId xmlns:a16="http://schemas.microsoft.com/office/drawing/2014/main" id="{E40CE205-9385-F234-8D7A-B5B60313366B}"/>
              </a:ext>
            </a:extLst>
          </p:cNvPr>
          <p:cNvSpPr>
            <a:spLocks noGrp="1" noChangeArrowheads="1"/>
          </p:cNvSpPr>
          <p:nvPr>
            <p:ph idx="1"/>
          </p:nvPr>
        </p:nvSpPr>
        <p:spPr bwMode="auto">
          <a:xfrm>
            <a:off x="3243943" y="174171"/>
            <a:ext cx="5725885" cy="654231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0" compatLnSpc="1">
            <a:prstTxWarp prst="textNoShape">
              <a:avLst/>
            </a:prstTxWarp>
            <a:normAutofit lnSpcReduction="10000"/>
          </a:bodyPr>
          <a:lstStyle/>
          <a:p>
            <a:pPr marL="0" marR="0" lvl="0" indent="0" defTabSz="914400" rtl="0" eaLnBrk="0" fontAlgn="base" latinLnBrk="0" hangingPunct="0">
              <a:lnSpc>
                <a:spcPct val="90000"/>
              </a:lnSpc>
              <a:spcBef>
                <a:spcPct val="0"/>
              </a:spcBef>
              <a:spcAft>
                <a:spcPts val="600"/>
              </a:spcAft>
              <a:buClrTx/>
              <a:buSzTx/>
              <a:buFontTx/>
              <a:buNone/>
              <a:tabLst/>
            </a:pPr>
            <a:r>
              <a:rPr kumimoji="0" lang="en-US" altLang="en-US" sz="1400" b="0" i="0" u="none" strike="noStrike" cap="none" normalizeH="0" baseline="0" dirty="0">
                <a:ln>
                  <a:noFill/>
                </a:ln>
                <a:effectLst/>
                <a:latin typeface="Arial" panose="020B0604020202020204" pitchFamily="34" charset="0"/>
              </a:rPr>
              <a:t>As of March 2025, Florida's commercial construction sector is poised for significant growth, driven by various economic and demographic factors.​</a:t>
            </a:r>
          </a:p>
          <a:p>
            <a:pPr marL="0" marR="0" lvl="0" indent="0" defTabSz="914400" rtl="0" eaLnBrk="0" fontAlgn="base" latinLnBrk="0" hangingPunct="0">
              <a:lnSpc>
                <a:spcPct val="90000"/>
              </a:lnSpc>
              <a:spcBef>
                <a:spcPct val="0"/>
              </a:spcBef>
              <a:spcAft>
                <a:spcPts val="600"/>
              </a:spcAft>
              <a:buClrTx/>
              <a:buSzTx/>
              <a:buFontTx/>
              <a:buNone/>
              <a:tabLst/>
            </a:pPr>
            <a:r>
              <a:rPr kumimoji="0" lang="en-US" altLang="en-US" sz="1400" b="1" i="0" u="none" strike="noStrike" cap="none" normalizeH="0" baseline="0" dirty="0">
                <a:ln>
                  <a:noFill/>
                </a:ln>
                <a:effectLst/>
                <a:latin typeface="Arial" panose="020B0604020202020204" pitchFamily="34" charset="0"/>
              </a:rPr>
              <a:t>Market Growth Projections:</a:t>
            </a:r>
            <a:endParaRPr kumimoji="0" lang="en-US" altLang="en-US" sz="1400" b="0" i="0" u="none" strike="noStrike" cap="none" normalizeH="0" baseline="0" dirty="0">
              <a:ln>
                <a:noFill/>
              </a:ln>
              <a:effectLst/>
              <a:latin typeface="Arial" panose="020B0604020202020204" pitchFamily="34" charset="0"/>
            </a:endParaRPr>
          </a:p>
          <a:p>
            <a:pPr marL="0" marR="0" lvl="0" indent="0" defTabSz="914400" rtl="0" eaLnBrk="0" fontAlgn="base" latinLnBrk="0" hangingPunct="0">
              <a:lnSpc>
                <a:spcPct val="90000"/>
              </a:lnSpc>
              <a:spcBef>
                <a:spcPct val="0"/>
              </a:spcBef>
              <a:spcAft>
                <a:spcPts val="600"/>
              </a:spcAft>
              <a:buClrTx/>
              <a:buSzTx/>
              <a:buFontTx/>
              <a:buChar char="•"/>
              <a:tabLst/>
            </a:pPr>
            <a:r>
              <a:rPr kumimoji="0" lang="en-US" altLang="en-US" sz="1400" b="1" i="0" u="none" strike="noStrike" cap="none" normalizeH="0" baseline="0" dirty="0">
                <a:ln>
                  <a:noFill/>
                </a:ln>
                <a:effectLst/>
                <a:latin typeface="Arial" panose="020B0604020202020204" pitchFamily="34" charset="0"/>
              </a:rPr>
              <a:t>Industry Expansion:</a:t>
            </a:r>
            <a:r>
              <a:rPr kumimoji="0" lang="en-US" altLang="en-US" sz="1400" b="0" i="0" u="none" strike="noStrike" cap="none" normalizeH="0" baseline="0" dirty="0">
                <a:ln>
                  <a:noFill/>
                </a:ln>
                <a:effectLst/>
                <a:latin typeface="Arial" panose="020B0604020202020204" pitchFamily="34" charset="0"/>
              </a:rPr>
              <a:t> The Commercial Building Construction industry in Florida is projected to reach $17.1 billion by the end of 2025, reflecting a steady annual growth rate over the past five years. ​</a:t>
            </a:r>
            <a:r>
              <a:rPr kumimoji="0" lang="en-US" altLang="en-US" sz="1400" b="0" i="0" u="none" strike="noStrike" cap="none" normalizeH="0" baseline="0" dirty="0">
                <a:ln>
                  <a:noFill/>
                </a:ln>
                <a:effectLst/>
                <a:latin typeface="Arial" panose="020B0604020202020204" pitchFamily="34" charset="0"/>
                <a:hlinkClick r:id="rId2"/>
              </a:rPr>
              <a:t>IBISWorld</a:t>
            </a:r>
            <a:r>
              <a:rPr kumimoji="0" lang="en-US" altLang="en-US" sz="1400" b="0" i="0" u="none" strike="noStrike" cap="none" normalizeH="0" baseline="0" dirty="0">
                <a:ln>
                  <a:noFill/>
                </a:ln>
                <a:effectLst/>
                <a:latin typeface="Arial" panose="020B0604020202020204" pitchFamily="34" charset="0"/>
              </a:rPr>
              <a:t> </a:t>
            </a:r>
          </a:p>
          <a:p>
            <a:pPr marL="0" marR="0" lvl="0" indent="0" defTabSz="914400" rtl="0" eaLnBrk="0" fontAlgn="base" latinLnBrk="0" hangingPunct="0">
              <a:lnSpc>
                <a:spcPct val="90000"/>
              </a:lnSpc>
              <a:spcBef>
                <a:spcPct val="0"/>
              </a:spcBef>
              <a:spcAft>
                <a:spcPts val="600"/>
              </a:spcAft>
              <a:buClrTx/>
              <a:buSzTx/>
              <a:buFontTx/>
              <a:buNone/>
              <a:tabLst/>
            </a:pPr>
            <a:r>
              <a:rPr kumimoji="0" lang="en-US" altLang="en-US" sz="1400" b="1" i="0" u="none" strike="noStrike" cap="none" normalizeH="0" baseline="0" dirty="0">
                <a:ln>
                  <a:noFill/>
                </a:ln>
                <a:effectLst/>
                <a:latin typeface="Arial" panose="020B0604020202020204" pitchFamily="34" charset="0"/>
              </a:rPr>
              <a:t>Key Trends Influencing the Sector:</a:t>
            </a:r>
            <a:endParaRPr kumimoji="0" lang="en-US" altLang="en-US" sz="1400" b="0" i="0" u="none" strike="noStrike" cap="none" normalizeH="0" baseline="0" dirty="0">
              <a:ln>
                <a:noFill/>
              </a:ln>
              <a:effectLst/>
              <a:latin typeface="Arial" panose="020B0604020202020204" pitchFamily="34" charset="0"/>
            </a:endParaRPr>
          </a:p>
          <a:p>
            <a:pPr marL="0" marR="0" lvl="0" indent="0" defTabSz="914400" rtl="0" eaLnBrk="0" fontAlgn="base" latinLnBrk="0" hangingPunct="0">
              <a:lnSpc>
                <a:spcPct val="90000"/>
              </a:lnSpc>
              <a:spcBef>
                <a:spcPct val="0"/>
              </a:spcBef>
              <a:spcAft>
                <a:spcPts val="600"/>
              </a:spcAft>
              <a:buClrTx/>
              <a:buSzTx/>
              <a:buFontTx/>
              <a:buChar char="•"/>
              <a:tabLst/>
            </a:pPr>
            <a:r>
              <a:rPr kumimoji="0" lang="en-US" altLang="en-US" sz="1400" b="1" i="0" u="none" strike="noStrike" cap="none" normalizeH="0" baseline="0" dirty="0">
                <a:ln>
                  <a:noFill/>
                </a:ln>
                <a:effectLst/>
                <a:latin typeface="Arial" panose="020B0604020202020204" pitchFamily="34" charset="0"/>
              </a:rPr>
              <a:t>Sustainability and Resilience:</a:t>
            </a:r>
            <a:r>
              <a:rPr kumimoji="0" lang="en-US" altLang="en-US" sz="1400" b="0" i="0" u="none" strike="noStrike" cap="none" normalizeH="0" baseline="0" dirty="0">
                <a:ln>
                  <a:noFill/>
                </a:ln>
                <a:effectLst/>
                <a:latin typeface="Arial" panose="020B0604020202020204" pitchFamily="34" charset="0"/>
              </a:rPr>
              <a:t> Developers are increasingly adopting sustainable practices, integrating solar energy, green roofs, and recycled materials. Emphasis on storm-resistant designs is paramount, especially given Florida's susceptibility to hurricanes and flooding. ​</a:t>
            </a:r>
          </a:p>
          <a:p>
            <a:pPr marL="0" marR="0" lvl="0" indent="0" defTabSz="914400" rtl="0" eaLnBrk="0" fontAlgn="base" latinLnBrk="0" hangingPunct="0">
              <a:lnSpc>
                <a:spcPct val="90000"/>
              </a:lnSpc>
              <a:spcBef>
                <a:spcPct val="0"/>
              </a:spcBef>
              <a:spcAft>
                <a:spcPts val="600"/>
              </a:spcAft>
              <a:buClrTx/>
              <a:buSzTx/>
              <a:buFontTx/>
              <a:buChar char="•"/>
              <a:tabLst/>
            </a:pPr>
            <a:r>
              <a:rPr kumimoji="0" lang="en-US" altLang="en-US" sz="1400" b="1" i="0" u="none" strike="noStrike" cap="none" normalizeH="0" baseline="0" dirty="0">
                <a:ln>
                  <a:noFill/>
                </a:ln>
                <a:effectLst/>
                <a:latin typeface="Arial" panose="020B0604020202020204" pitchFamily="34" charset="0"/>
              </a:rPr>
              <a:t>Technological Integration:</a:t>
            </a:r>
            <a:r>
              <a:rPr kumimoji="0" lang="en-US" altLang="en-US" sz="1400" b="0" i="0" u="none" strike="noStrike" cap="none" normalizeH="0" baseline="0" dirty="0">
                <a:ln>
                  <a:noFill/>
                </a:ln>
                <a:effectLst/>
                <a:latin typeface="Arial" panose="020B0604020202020204" pitchFamily="34" charset="0"/>
              </a:rPr>
              <a:t> The adoption of advanced technologies, including construction robotics and automation, is on the rise to enhance efficiency and address labor shortages. ​</a:t>
            </a:r>
          </a:p>
          <a:p>
            <a:pPr marL="0" marR="0" lvl="0" indent="0" defTabSz="914400" rtl="0" eaLnBrk="0" fontAlgn="base" latinLnBrk="0" hangingPunct="0">
              <a:lnSpc>
                <a:spcPct val="90000"/>
              </a:lnSpc>
              <a:spcBef>
                <a:spcPct val="0"/>
              </a:spcBef>
              <a:spcAft>
                <a:spcPts val="600"/>
              </a:spcAft>
              <a:buClrTx/>
              <a:buSzTx/>
              <a:buFontTx/>
              <a:buNone/>
              <a:tabLst/>
            </a:pPr>
            <a:r>
              <a:rPr kumimoji="0" lang="en-US" altLang="en-US" sz="1400" b="1" i="0" u="none" strike="noStrike" cap="none" normalizeH="0" baseline="0" dirty="0">
                <a:ln>
                  <a:noFill/>
                </a:ln>
                <a:effectLst/>
                <a:latin typeface="Arial" panose="020B0604020202020204" pitchFamily="34" charset="0"/>
              </a:rPr>
              <a:t>Labor Market Dynamics:</a:t>
            </a:r>
            <a:endParaRPr kumimoji="0" lang="en-US" altLang="en-US" sz="1400" b="0" i="0" u="none" strike="noStrike" cap="none" normalizeH="0" baseline="0" dirty="0">
              <a:ln>
                <a:noFill/>
              </a:ln>
              <a:effectLst/>
              <a:latin typeface="Arial" panose="020B0604020202020204" pitchFamily="34" charset="0"/>
            </a:endParaRPr>
          </a:p>
          <a:p>
            <a:pPr marL="0" marR="0" lvl="0" indent="0" defTabSz="914400" rtl="0" eaLnBrk="0" fontAlgn="base" latinLnBrk="0" hangingPunct="0">
              <a:lnSpc>
                <a:spcPct val="90000"/>
              </a:lnSpc>
              <a:spcBef>
                <a:spcPct val="0"/>
              </a:spcBef>
              <a:spcAft>
                <a:spcPts val="600"/>
              </a:spcAft>
              <a:buClrTx/>
              <a:buSzTx/>
              <a:buFontTx/>
              <a:buChar char="•"/>
              <a:tabLst/>
            </a:pPr>
            <a:r>
              <a:rPr kumimoji="0" lang="en-US" altLang="en-US" sz="1400" b="1" i="0" u="none" strike="noStrike" cap="none" normalizeH="0" baseline="0" dirty="0">
                <a:ln>
                  <a:noFill/>
                </a:ln>
                <a:effectLst/>
                <a:latin typeface="Arial" panose="020B0604020202020204" pitchFamily="34" charset="0"/>
              </a:rPr>
              <a:t>Workforce Challenges:</a:t>
            </a:r>
            <a:r>
              <a:rPr kumimoji="0" lang="en-US" altLang="en-US" sz="1400" b="0" i="0" u="none" strike="noStrike" cap="none" normalizeH="0" baseline="0" dirty="0">
                <a:ln>
                  <a:noFill/>
                </a:ln>
                <a:effectLst/>
                <a:latin typeface="Arial" panose="020B0604020202020204" pitchFamily="34" charset="0"/>
              </a:rPr>
              <a:t> Approximately 80% of contractors report difficulties in sourcing qualified labor, with 69% planning to expand their workforce in 2025, underscoring the sector's optimism. ​ </a:t>
            </a:r>
          </a:p>
          <a:p>
            <a:pPr marL="0" marR="0" lvl="0" indent="0" defTabSz="914400" rtl="0" eaLnBrk="0" fontAlgn="base" latinLnBrk="0" hangingPunct="0">
              <a:lnSpc>
                <a:spcPct val="90000"/>
              </a:lnSpc>
              <a:spcBef>
                <a:spcPct val="0"/>
              </a:spcBef>
              <a:spcAft>
                <a:spcPts val="600"/>
              </a:spcAft>
              <a:buClrTx/>
              <a:buSzTx/>
              <a:buFontTx/>
              <a:buNone/>
              <a:tabLst/>
            </a:pPr>
            <a:r>
              <a:rPr kumimoji="0" lang="en-US" altLang="en-US" sz="1400" b="1" i="0" u="none" strike="noStrike" cap="none" normalizeH="0" baseline="0" dirty="0">
                <a:ln>
                  <a:noFill/>
                </a:ln>
                <a:effectLst/>
                <a:latin typeface="Arial" panose="020B0604020202020204" pitchFamily="34" charset="0"/>
              </a:rPr>
              <a:t>Regional Highlights:</a:t>
            </a:r>
            <a:endParaRPr kumimoji="0" lang="en-US" altLang="en-US" sz="1400" b="0" i="0" u="none" strike="noStrike" cap="none" normalizeH="0" baseline="0" dirty="0">
              <a:ln>
                <a:noFill/>
              </a:ln>
              <a:effectLst/>
              <a:latin typeface="Arial" panose="020B0604020202020204" pitchFamily="34" charset="0"/>
            </a:endParaRPr>
          </a:p>
          <a:p>
            <a:pPr marL="0" marR="0" lvl="0" indent="0" defTabSz="914400" rtl="0" eaLnBrk="0" fontAlgn="base" latinLnBrk="0" hangingPunct="0">
              <a:lnSpc>
                <a:spcPct val="90000"/>
              </a:lnSpc>
              <a:spcBef>
                <a:spcPct val="0"/>
              </a:spcBef>
              <a:spcAft>
                <a:spcPts val="600"/>
              </a:spcAft>
              <a:buClrTx/>
              <a:buSzTx/>
              <a:buFontTx/>
              <a:buChar char="•"/>
              <a:tabLst/>
            </a:pPr>
            <a:r>
              <a:rPr kumimoji="0" lang="en-US" altLang="en-US" sz="1400" b="1" i="0" u="none" strike="noStrike" cap="none" normalizeH="0" baseline="0" dirty="0">
                <a:ln>
                  <a:noFill/>
                </a:ln>
                <a:effectLst/>
                <a:latin typeface="Arial" panose="020B0604020202020204" pitchFamily="34" charset="0"/>
              </a:rPr>
              <a:t>Tampa Bay Area:</a:t>
            </a:r>
            <a:r>
              <a:rPr kumimoji="0" lang="en-US" altLang="en-US" sz="1400" b="0" i="0" u="none" strike="noStrike" cap="none" normalizeH="0" baseline="0" dirty="0">
                <a:ln>
                  <a:noFill/>
                </a:ln>
                <a:effectLst/>
                <a:latin typeface="Arial" panose="020B0604020202020204" pitchFamily="34" charset="0"/>
              </a:rPr>
              <a:t> This region is experiencing significant developments, driven by population growth and economic expansion. Major projects, such as the $6.5 billion redevelopment of the Historic Gas Plant District in St. Petersburg, are set to transform the local landscape. ​</a:t>
            </a:r>
            <a:r>
              <a:rPr kumimoji="0" lang="en-US" altLang="en-US" sz="1400" b="0" i="0" u="none" strike="noStrike" cap="none" normalizeH="0" baseline="0" dirty="0">
                <a:ln>
                  <a:noFill/>
                </a:ln>
                <a:effectLst/>
                <a:latin typeface="Arial" panose="020B0604020202020204" pitchFamily="34" charset="0"/>
                <a:hlinkClick r:id="rId3"/>
              </a:rPr>
              <a:t>Tampa Bay Business &amp; Wealth</a:t>
            </a:r>
            <a:r>
              <a:rPr kumimoji="0" lang="en-US" altLang="en-US" sz="1400" b="0" i="0" u="none" strike="noStrike" cap="none" normalizeH="0" baseline="0" dirty="0">
                <a:ln>
                  <a:noFill/>
                </a:ln>
                <a:effectLst/>
                <a:latin typeface="Arial" panose="020B0604020202020204" pitchFamily="34" charset="0"/>
              </a:rPr>
              <a:t> </a:t>
            </a:r>
          </a:p>
          <a:p>
            <a:pPr marL="0" marR="0" lvl="0" indent="0" defTabSz="914400" rtl="0" eaLnBrk="0" fontAlgn="base" latinLnBrk="0" hangingPunct="0">
              <a:lnSpc>
                <a:spcPct val="90000"/>
              </a:lnSpc>
              <a:spcBef>
                <a:spcPct val="0"/>
              </a:spcBef>
              <a:spcAft>
                <a:spcPts val="600"/>
              </a:spcAft>
              <a:buClrTx/>
              <a:buSzTx/>
              <a:buFontTx/>
              <a:buNone/>
              <a:tabLst/>
            </a:pPr>
            <a:r>
              <a:rPr kumimoji="0" lang="en-US" altLang="en-US" sz="1400" b="0" i="0" u="none" strike="noStrike" cap="none" normalizeH="0" baseline="0" dirty="0">
                <a:ln>
                  <a:noFill/>
                </a:ln>
                <a:effectLst/>
                <a:latin typeface="Arial" panose="020B0604020202020204" pitchFamily="34" charset="0"/>
              </a:rPr>
              <a:t>In summary, Florida's commercial construction market is on an upward trajectory for 2025, propelled by sustainable initiatives, technological advancements, and robust regional projects. However, addressing labor shortages and navigating economic pressures will be crucial for sustained growth.​</a:t>
            </a:r>
          </a:p>
          <a:p>
            <a:pPr marL="0" marR="0" lvl="0" indent="0" defTabSz="914400" rtl="0" eaLnBrk="0" fontAlgn="base" latinLnBrk="0" hangingPunct="0">
              <a:lnSpc>
                <a:spcPct val="90000"/>
              </a:lnSpc>
              <a:spcBef>
                <a:spcPct val="0"/>
              </a:spcBef>
              <a:spcAft>
                <a:spcPts val="600"/>
              </a:spcAft>
              <a:buClrTx/>
              <a:buSzTx/>
              <a:buFontTx/>
              <a:buNone/>
              <a:tabLst/>
            </a:pPr>
            <a:endParaRPr kumimoji="0" lang="en-US" altLang="en-US" sz="1100" b="0" i="0" u="none" strike="noStrike" cap="none" normalizeH="0" baseline="0" dirty="0">
              <a:ln>
                <a:noFill/>
              </a:ln>
              <a:effectLst/>
              <a:latin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33" name="Rectangle 1032">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19F2C374-3D49-7E18-F029-64C9A0E394A6}"/>
              </a:ext>
            </a:extLst>
          </p:cNvPr>
          <p:cNvSpPr>
            <a:spLocks noGrp="1"/>
          </p:cNvSpPr>
          <p:nvPr>
            <p:ph type="title"/>
          </p:nvPr>
        </p:nvSpPr>
        <p:spPr>
          <a:xfrm>
            <a:off x="571352" y="350196"/>
            <a:ext cx="3485178" cy="1624520"/>
          </a:xfrm>
        </p:spPr>
        <p:txBody>
          <a:bodyPr anchor="ctr">
            <a:normAutofit fontScale="90000"/>
          </a:bodyPr>
          <a:lstStyle/>
          <a:p>
            <a:r>
              <a:rPr lang="en-US" sz="3500" dirty="0"/>
              <a:t>Central Boward Construction’s Former Projects</a:t>
            </a:r>
          </a:p>
        </p:txBody>
      </p:sp>
      <p:sp>
        <p:nvSpPr>
          <p:cNvPr id="3" name="Content Placeholder 2"/>
          <p:cNvSpPr>
            <a:spLocks noGrp="1"/>
          </p:cNvSpPr>
          <p:nvPr>
            <p:ph idx="1"/>
          </p:nvPr>
        </p:nvSpPr>
        <p:spPr>
          <a:xfrm>
            <a:off x="543411" y="1980971"/>
            <a:ext cx="3485179" cy="3613149"/>
          </a:xfrm>
        </p:spPr>
        <p:txBody>
          <a:bodyPr anchor="ctr">
            <a:normAutofit/>
          </a:bodyPr>
          <a:lstStyle/>
          <a:p>
            <a:endParaRPr lang="en-US" sz="1700" dirty="0"/>
          </a:p>
          <a:p>
            <a:pPr>
              <a:spcBef>
                <a:spcPts val="1500"/>
              </a:spcBef>
              <a:spcAft>
                <a:spcPts val="1500"/>
              </a:spcAft>
              <a:buNone/>
            </a:pPr>
            <a:r>
              <a:rPr lang="en-US" sz="1700" b="1" i="0" dirty="0">
                <a:effectLst/>
                <a:latin typeface="Roboto" panose="020F0502020204030204" pitchFamily="2" charset="0"/>
              </a:rPr>
              <a:t>Residential and Multifamily</a:t>
            </a:r>
          </a:p>
          <a:p>
            <a:pPr>
              <a:spcAft>
                <a:spcPts val="750"/>
              </a:spcAft>
            </a:pPr>
            <a:r>
              <a:rPr lang="en-US" sz="1700" b="0" i="0" dirty="0">
                <a:effectLst/>
                <a:latin typeface="Roboto" panose="020F0502020204030204" pitchFamily="2" charset="0"/>
              </a:rPr>
              <a:t>CBC delivers diversity with Award winning exposed masonry and showcasing craftsmanship. Concentrating mostly on large homes, multi-family, mid- and high-rise construction</a:t>
            </a:r>
          </a:p>
        </p:txBody>
      </p:sp>
      <p:pic>
        <p:nvPicPr>
          <p:cNvPr id="1026" name="Picture 2" descr="Brickell Flatiron">
            <a:extLst>
              <a:ext uri="{FF2B5EF4-FFF2-40B4-BE49-F238E27FC236}">
                <a16:creationId xmlns:a16="http://schemas.microsoft.com/office/drawing/2014/main" id="{F48075F9-13AD-3CCF-663A-CADAAD183F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279" r="20163" b="-1"/>
          <a:stretch/>
        </p:blipFill>
        <p:spPr bwMode="auto">
          <a:xfrm>
            <a:off x="4572000" y="1"/>
            <a:ext cx="4577118"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55497FC-FEA7-FF57-73E1-0435D3697241}"/>
            </a:ext>
          </a:extLst>
        </p:cNvPr>
        <p:cNvGrpSpPr/>
        <p:nvPr/>
      </p:nvGrpSpPr>
      <p:grpSpPr>
        <a:xfrm>
          <a:off x="0" y="0"/>
          <a:ext cx="0" cy="0"/>
          <a:chOff x="0" y="0"/>
          <a:chExt cx="0" cy="0"/>
        </a:xfrm>
      </p:grpSpPr>
      <p:sp useBgFill="1">
        <p:nvSpPr>
          <p:cNvPr id="14"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6" name="Rectangle 15">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9B019E3-FDBE-451C-56E1-163D23249D10}"/>
              </a:ext>
            </a:extLst>
          </p:cNvPr>
          <p:cNvSpPr txBox="1"/>
          <p:nvPr/>
        </p:nvSpPr>
        <p:spPr>
          <a:xfrm>
            <a:off x="571352" y="350196"/>
            <a:ext cx="3485178" cy="162452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500" b="1" i="0" dirty="0">
                <a:effectLst/>
                <a:latin typeface="+mj-lt"/>
                <a:ea typeface="+mj-ea"/>
                <a:cs typeface="+mj-cs"/>
              </a:rPr>
              <a:t>Commercial and Industrial Projects</a:t>
            </a:r>
          </a:p>
        </p:txBody>
      </p:sp>
      <p:sp>
        <p:nvSpPr>
          <p:cNvPr id="2" name="Content Placeholder 1">
            <a:extLst>
              <a:ext uri="{FF2B5EF4-FFF2-40B4-BE49-F238E27FC236}">
                <a16:creationId xmlns:a16="http://schemas.microsoft.com/office/drawing/2014/main" id="{1AF85166-D7D0-F46C-1FB9-B750E36BF281}"/>
              </a:ext>
            </a:extLst>
          </p:cNvPr>
          <p:cNvSpPr>
            <a:spLocks noGrp="1" noChangeArrowheads="1"/>
          </p:cNvSpPr>
          <p:nvPr>
            <p:ph idx="1"/>
          </p:nvPr>
        </p:nvSpPr>
        <p:spPr bwMode="auto">
          <a:xfrm>
            <a:off x="571351" y="2743200"/>
            <a:ext cx="3485179" cy="3613149"/>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28600" defTabSz="914400" eaLnBrk="1" fontAlgn="base" hangingPunct="1">
              <a:lnSpc>
                <a:spcPct val="90000"/>
              </a:lnSpc>
              <a:spcBef>
                <a:spcPct val="0"/>
              </a:spcBef>
              <a:spcAft>
                <a:spcPts val="600"/>
              </a:spcAft>
              <a:buClrTx/>
              <a:buSzTx/>
              <a:buFont typeface="Arial" panose="020B0604020202020204" pitchFamily="34" charset="0"/>
              <a:buChar char="•"/>
              <a:tabLst/>
            </a:pPr>
            <a:r>
              <a:rPr kumimoji="0" lang="en-US" altLang="en-US" sz="1700" b="1" i="0" u="none" strike="noStrike" cap="none" normalizeH="0" baseline="0" dirty="0">
                <a:ln>
                  <a:noFill/>
                </a:ln>
                <a:effectLst/>
                <a:latin typeface="+mn-lt"/>
              </a:rPr>
              <a:t>Las Olas Parking Garage</a:t>
            </a:r>
            <a:br>
              <a:rPr kumimoji="0" lang="en-US" altLang="en-US" sz="1700" b="1" i="0" u="none" strike="noStrike" cap="none" normalizeH="0" baseline="0" dirty="0">
                <a:ln>
                  <a:noFill/>
                </a:ln>
                <a:effectLst/>
                <a:latin typeface="+mn-lt"/>
              </a:rPr>
            </a:br>
            <a:r>
              <a:rPr kumimoji="0" lang="en-US" altLang="en-US" sz="1700" b="1" i="0" u="none" strike="noStrike" cap="none" normalizeH="0" baseline="0" dirty="0">
                <a:ln>
                  <a:noFill/>
                </a:ln>
                <a:effectLst/>
                <a:latin typeface="+mn-lt"/>
              </a:rPr>
              <a:t>     Las Olas Blvd. Fort Lauderdale</a:t>
            </a:r>
          </a:p>
          <a:p>
            <a:pPr marL="0" marR="0" lvl="0" indent="-228600" defTabSz="914400" eaLnBrk="1" fontAlgn="base" hangingPunct="1">
              <a:lnSpc>
                <a:spcPct val="90000"/>
              </a:lnSpc>
              <a:spcBef>
                <a:spcPct val="0"/>
              </a:spcBef>
              <a:spcAft>
                <a:spcPts val="600"/>
              </a:spcAft>
              <a:buClrTx/>
              <a:buSzTx/>
              <a:buFont typeface="Arial" panose="020B0604020202020204" pitchFamily="34" charset="0"/>
              <a:buChar char="•"/>
              <a:tabLst/>
            </a:pPr>
            <a:r>
              <a:rPr kumimoji="0" lang="en-US" altLang="en-US" sz="1700" b="1" i="0" u="none" strike="noStrike" cap="none" normalizeH="0" baseline="0" dirty="0">
                <a:ln>
                  <a:noFill/>
                </a:ln>
                <a:effectLst/>
                <a:latin typeface="+mn-lt"/>
              </a:rPr>
              <a:t>Architect:</a:t>
            </a:r>
            <a:r>
              <a:rPr kumimoji="0" lang="en-US" altLang="en-US" sz="1700" b="0" i="0" u="none" strike="noStrike" cap="none" normalizeH="0" baseline="0" dirty="0">
                <a:ln>
                  <a:noFill/>
                </a:ln>
                <a:effectLst/>
                <a:latin typeface="+mn-lt"/>
              </a:rPr>
              <a:t> n/A</a:t>
            </a:r>
          </a:p>
          <a:p>
            <a:pPr marL="0" marR="0" lvl="0" indent="-228600" defTabSz="914400" eaLnBrk="1" fontAlgn="base" hangingPunct="1">
              <a:lnSpc>
                <a:spcPct val="90000"/>
              </a:lnSpc>
              <a:spcBef>
                <a:spcPct val="0"/>
              </a:spcBef>
              <a:spcAft>
                <a:spcPts val="600"/>
              </a:spcAft>
              <a:buClrTx/>
              <a:buSzTx/>
              <a:buFont typeface="Arial" panose="020B0604020202020204" pitchFamily="34" charset="0"/>
              <a:buChar char="•"/>
              <a:tabLst/>
            </a:pPr>
            <a:r>
              <a:rPr kumimoji="0" lang="en-US" altLang="en-US" sz="1700" b="1" i="0" u="none" strike="noStrike" cap="none" normalizeH="0" baseline="0" dirty="0">
                <a:ln>
                  <a:noFill/>
                </a:ln>
                <a:effectLst/>
                <a:latin typeface="+mn-lt"/>
              </a:rPr>
              <a:t>General Contractor:</a:t>
            </a:r>
            <a:r>
              <a:rPr kumimoji="0" lang="en-US" altLang="en-US" sz="1700" b="0" i="0" u="none" strike="noStrike" cap="none" normalizeH="0" baseline="0" dirty="0">
                <a:ln>
                  <a:noFill/>
                </a:ln>
                <a:effectLst/>
                <a:latin typeface="+mn-lt"/>
              </a:rPr>
              <a:t> Sanska</a:t>
            </a:r>
          </a:p>
        </p:txBody>
      </p:sp>
      <p:pic>
        <p:nvPicPr>
          <p:cNvPr id="5" name="Picture 3" descr="Las Olas Parking Garage">
            <a:extLst>
              <a:ext uri="{FF2B5EF4-FFF2-40B4-BE49-F238E27FC236}">
                <a16:creationId xmlns:a16="http://schemas.microsoft.com/office/drawing/2014/main" id="{2F05EAF7-282F-5BAE-CD8E-29D7EEC0A0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272" r="33178" b="-2"/>
          <a:stretch/>
        </p:blipFill>
        <p:spPr bwMode="auto">
          <a:xfrm>
            <a:off x="4566880" y="0"/>
            <a:ext cx="457711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918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2B54E2-3907-6872-7C2B-D649932A3036}"/>
            </a:ext>
          </a:extLst>
        </p:cNvPr>
        <p:cNvGrpSpPr/>
        <p:nvPr/>
      </p:nvGrpSpPr>
      <p:grpSpPr>
        <a:xfrm>
          <a:off x="0" y="0"/>
          <a:ext cx="0" cy="0"/>
          <a:chOff x="0" y="0"/>
          <a:chExt cx="0" cy="0"/>
        </a:xfrm>
      </p:grpSpPr>
      <p:sp useBgFill="1">
        <p:nvSpPr>
          <p:cNvPr id="14"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6" name="Rectangle 15">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A74FFCF-DD25-F718-2B39-0FBE4CF6BC55}"/>
              </a:ext>
            </a:extLst>
          </p:cNvPr>
          <p:cNvSpPr txBox="1"/>
          <p:nvPr/>
        </p:nvSpPr>
        <p:spPr>
          <a:xfrm>
            <a:off x="571352" y="350196"/>
            <a:ext cx="3485178" cy="162452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500" b="1" i="0">
                <a:effectLst/>
                <a:latin typeface="+mj-lt"/>
                <a:ea typeface="+mj-ea"/>
                <a:cs typeface="+mj-cs"/>
              </a:rPr>
              <a:t>Government and Schools Projects</a:t>
            </a:r>
          </a:p>
        </p:txBody>
      </p:sp>
      <p:sp>
        <p:nvSpPr>
          <p:cNvPr id="5" name="Rectangle 1">
            <a:extLst>
              <a:ext uri="{FF2B5EF4-FFF2-40B4-BE49-F238E27FC236}">
                <a16:creationId xmlns:a16="http://schemas.microsoft.com/office/drawing/2014/main" id="{CE64D9E7-5C5A-4E90-CD52-EF64EB1507AD}"/>
              </a:ext>
            </a:extLst>
          </p:cNvPr>
          <p:cNvSpPr>
            <a:spLocks noGrp="1" noChangeArrowheads="1"/>
          </p:cNvSpPr>
          <p:nvPr>
            <p:ph idx="1"/>
          </p:nvPr>
        </p:nvSpPr>
        <p:spPr bwMode="auto">
          <a:xfrm>
            <a:off x="571351" y="2743200"/>
            <a:ext cx="3485179" cy="3613149"/>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28600" defTabSz="914400" eaLnBrk="1" fontAlgn="base" hangingPunct="1">
              <a:lnSpc>
                <a:spcPct val="90000"/>
              </a:lnSpc>
              <a:spcBef>
                <a:spcPct val="0"/>
              </a:spcBef>
              <a:spcAft>
                <a:spcPts val="600"/>
              </a:spcAft>
              <a:buClrTx/>
              <a:buSzTx/>
              <a:buFont typeface="Arial" panose="020B0604020202020204" pitchFamily="34" charset="0"/>
              <a:buChar char="•"/>
              <a:tabLst/>
            </a:pPr>
            <a:r>
              <a:rPr kumimoji="0" lang="en-US" altLang="en-US" sz="1700" b="1" i="0" u="none" strike="noStrike" cap="none" normalizeH="0" baseline="0">
                <a:ln>
                  <a:noFill/>
                </a:ln>
                <a:effectLst/>
                <a:latin typeface="+mn-lt"/>
              </a:rPr>
              <a:t>Terminal 4 FIA/ATO Expansion Phase 1B</a:t>
            </a:r>
            <a:br>
              <a:rPr kumimoji="0" lang="en-US" altLang="en-US" sz="1700" b="1" i="0" u="none" strike="noStrike" cap="none" normalizeH="0" baseline="0">
                <a:ln>
                  <a:noFill/>
                </a:ln>
                <a:effectLst/>
                <a:latin typeface="+mn-lt"/>
              </a:rPr>
            </a:br>
            <a:r>
              <a:rPr kumimoji="0" lang="en-US" altLang="en-US" sz="1700" b="1" i="0" u="none" strike="noStrike" cap="none" normalizeH="0" baseline="0">
                <a:ln>
                  <a:noFill/>
                </a:ln>
                <a:effectLst/>
                <a:latin typeface="+mn-lt"/>
              </a:rPr>
              <a:t>Hollywood, FL</a:t>
            </a:r>
          </a:p>
          <a:p>
            <a:pPr marL="0" marR="0" lvl="0" indent="-228600" defTabSz="914400" eaLnBrk="1" fontAlgn="base" hangingPunct="1">
              <a:lnSpc>
                <a:spcPct val="90000"/>
              </a:lnSpc>
              <a:spcBef>
                <a:spcPct val="0"/>
              </a:spcBef>
              <a:spcAft>
                <a:spcPts val="600"/>
              </a:spcAft>
              <a:buClrTx/>
              <a:buSzTx/>
              <a:buFont typeface="Arial" panose="020B0604020202020204" pitchFamily="34" charset="0"/>
              <a:buChar char="•"/>
              <a:tabLst/>
            </a:pPr>
            <a:r>
              <a:rPr kumimoji="0" lang="en-US" altLang="en-US" sz="1700" b="1" i="0" u="none" strike="noStrike" cap="none" normalizeH="0" baseline="0">
                <a:ln>
                  <a:noFill/>
                </a:ln>
                <a:effectLst/>
                <a:latin typeface="+mn-lt"/>
              </a:rPr>
              <a:t>Owner:</a:t>
            </a:r>
            <a:r>
              <a:rPr kumimoji="0" lang="en-US" altLang="en-US" sz="1700" b="0" i="0" u="none" strike="noStrike" cap="none" normalizeH="0" baseline="0">
                <a:ln>
                  <a:noFill/>
                </a:ln>
                <a:effectLst/>
                <a:latin typeface="+mn-lt"/>
              </a:rPr>
              <a:t> Ft. Lauderdale / Hollywood International Airport</a:t>
            </a:r>
          </a:p>
          <a:p>
            <a:pPr marL="0" marR="0" lvl="0" indent="-228600" defTabSz="914400" eaLnBrk="1" fontAlgn="base" hangingPunct="1">
              <a:lnSpc>
                <a:spcPct val="90000"/>
              </a:lnSpc>
              <a:spcBef>
                <a:spcPct val="0"/>
              </a:spcBef>
              <a:spcAft>
                <a:spcPts val="600"/>
              </a:spcAft>
              <a:buClrTx/>
              <a:buSzTx/>
              <a:buFont typeface="Arial" panose="020B0604020202020204" pitchFamily="34" charset="0"/>
              <a:buChar char="•"/>
              <a:tabLst/>
            </a:pPr>
            <a:r>
              <a:rPr kumimoji="0" lang="en-US" altLang="en-US" sz="1700" b="1" i="0" u="none" strike="noStrike" cap="none" normalizeH="0" baseline="0">
                <a:ln>
                  <a:noFill/>
                </a:ln>
                <a:effectLst/>
                <a:latin typeface="+mn-lt"/>
              </a:rPr>
              <a:t>Project Type:</a:t>
            </a:r>
            <a:r>
              <a:rPr kumimoji="0" lang="en-US" altLang="en-US" sz="1700" b="0" i="0" u="none" strike="noStrike" cap="none" normalizeH="0" baseline="0">
                <a:ln>
                  <a:noFill/>
                </a:ln>
                <a:effectLst/>
                <a:latin typeface="+mn-lt"/>
              </a:rPr>
              <a:t> Office Building</a:t>
            </a:r>
          </a:p>
          <a:p>
            <a:pPr marL="0" marR="0" lvl="0" indent="-228600" defTabSz="914400" eaLnBrk="1" fontAlgn="base" hangingPunct="1">
              <a:lnSpc>
                <a:spcPct val="90000"/>
              </a:lnSpc>
              <a:spcBef>
                <a:spcPct val="0"/>
              </a:spcBef>
              <a:spcAft>
                <a:spcPts val="600"/>
              </a:spcAft>
              <a:buClrTx/>
              <a:buSzTx/>
              <a:buFont typeface="Arial" panose="020B0604020202020204" pitchFamily="34" charset="0"/>
              <a:buChar char="•"/>
              <a:tabLst/>
            </a:pPr>
            <a:r>
              <a:rPr kumimoji="0" lang="en-US" altLang="en-US" sz="1700" b="1" i="0" u="none" strike="noStrike" cap="none" normalizeH="0" baseline="0">
                <a:ln>
                  <a:noFill/>
                </a:ln>
                <a:effectLst/>
                <a:latin typeface="+mn-lt"/>
              </a:rPr>
              <a:t>Architect:</a:t>
            </a:r>
            <a:r>
              <a:rPr kumimoji="0" lang="en-US" altLang="en-US" sz="1700" b="0" i="0" u="none" strike="noStrike" cap="none" normalizeH="0" baseline="0">
                <a:ln>
                  <a:noFill/>
                </a:ln>
                <a:effectLst/>
                <a:latin typeface="+mn-lt"/>
              </a:rPr>
              <a:t> Zyscovich Architects</a:t>
            </a:r>
          </a:p>
          <a:p>
            <a:pPr marL="0" marR="0" lvl="0" indent="-228600" defTabSz="914400" eaLnBrk="1" fontAlgn="base" hangingPunct="1">
              <a:lnSpc>
                <a:spcPct val="90000"/>
              </a:lnSpc>
              <a:spcBef>
                <a:spcPct val="0"/>
              </a:spcBef>
              <a:spcAft>
                <a:spcPts val="600"/>
              </a:spcAft>
              <a:buClrTx/>
              <a:buSzTx/>
              <a:buFont typeface="Arial" panose="020B0604020202020204" pitchFamily="34" charset="0"/>
              <a:buChar char="•"/>
              <a:tabLst/>
            </a:pPr>
            <a:r>
              <a:rPr kumimoji="0" lang="en-US" altLang="en-US" sz="1700" b="1" i="0" u="none" strike="noStrike" cap="none" normalizeH="0" baseline="0">
                <a:ln>
                  <a:noFill/>
                </a:ln>
                <a:effectLst/>
                <a:latin typeface="+mn-lt"/>
              </a:rPr>
              <a:t>General Cont</a:t>
            </a:r>
          </a:p>
          <a:p>
            <a:pPr marL="0" marR="0" lvl="0" indent="-228600" defTabSz="914400" eaLnBrk="1" fontAlgn="base" hangingPunct="1">
              <a:lnSpc>
                <a:spcPct val="90000"/>
              </a:lnSpc>
              <a:spcBef>
                <a:spcPct val="0"/>
              </a:spcBef>
              <a:spcAft>
                <a:spcPts val="600"/>
              </a:spcAft>
              <a:buClrTx/>
              <a:buSzTx/>
              <a:buFont typeface="Arial" panose="020B0604020202020204" pitchFamily="34" charset="0"/>
              <a:buChar char="•"/>
              <a:tabLst/>
            </a:pPr>
            <a:r>
              <a:rPr kumimoji="0" lang="en-US" altLang="en-US" sz="1700" b="1" i="0" u="none" strike="noStrike" cap="none" normalizeH="0" baseline="0">
                <a:ln>
                  <a:noFill/>
                </a:ln>
                <a:effectLst/>
                <a:latin typeface="+mn-lt"/>
              </a:rPr>
              <a:t>ractor:</a:t>
            </a:r>
            <a:r>
              <a:rPr kumimoji="0" lang="en-US" altLang="en-US" sz="1700" b="0" i="0" u="none" strike="noStrike" cap="none" normalizeH="0" baseline="0">
                <a:ln>
                  <a:noFill/>
                </a:ln>
                <a:effectLst/>
                <a:latin typeface="+mn-lt"/>
              </a:rPr>
              <a:t> Balfour Beatty / James A. Cummings</a:t>
            </a:r>
          </a:p>
        </p:txBody>
      </p:sp>
      <p:pic>
        <p:nvPicPr>
          <p:cNvPr id="8" name="Picture 3" descr="Terminal 4 FIA/ATO Expansion Phase 1B">
            <a:extLst>
              <a:ext uri="{FF2B5EF4-FFF2-40B4-BE49-F238E27FC236}">
                <a16:creationId xmlns:a16="http://schemas.microsoft.com/office/drawing/2014/main" id="{4A886017-9342-C2A3-840E-3163E68D76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504" r="30945"/>
          <a:stretch/>
        </p:blipFill>
        <p:spPr bwMode="auto">
          <a:xfrm>
            <a:off x="4572000" y="1"/>
            <a:ext cx="457711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7989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9AAF6E-FA77-D9A1-64DB-83167E9FE807}"/>
            </a:ext>
          </a:extLst>
        </p:cNvPr>
        <p:cNvGrpSpPr/>
        <p:nvPr/>
      </p:nvGrpSpPr>
      <p:grpSpPr>
        <a:xfrm>
          <a:off x="0" y="0"/>
          <a:ext cx="0" cy="0"/>
          <a:chOff x="0" y="0"/>
          <a:chExt cx="0" cy="0"/>
        </a:xfrm>
      </p:grpSpPr>
      <p:sp useBgFill="1">
        <p:nvSpPr>
          <p:cNvPr id="21"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3" name="Rectangle 22">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6D725CF-EA8C-5EEB-05A5-CF2FDD3D84FA}"/>
              </a:ext>
            </a:extLst>
          </p:cNvPr>
          <p:cNvSpPr txBox="1"/>
          <p:nvPr/>
        </p:nvSpPr>
        <p:spPr>
          <a:xfrm>
            <a:off x="571352" y="350196"/>
            <a:ext cx="3485178" cy="162452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500" b="1" i="0">
                <a:effectLst/>
                <a:latin typeface="+mj-lt"/>
                <a:ea typeface="+mj-ea"/>
                <a:cs typeface="+mj-cs"/>
              </a:rPr>
              <a:t>Government and Schools Projects</a:t>
            </a:r>
          </a:p>
        </p:txBody>
      </p:sp>
      <p:sp>
        <p:nvSpPr>
          <p:cNvPr id="3" name="Rectangle 3">
            <a:extLst>
              <a:ext uri="{FF2B5EF4-FFF2-40B4-BE49-F238E27FC236}">
                <a16:creationId xmlns:a16="http://schemas.microsoft.com/office/drawing/2014/main" id="{AE911754-22F7-269E-3A68-D2612AACA4D8}"/>
              </a:ext>
            </a:extLst>
          </p:cNvPr>
          <p:cNvSpPr>
            <a:spLocks noGrp="1" noChangeArrowheads="1"/>
          </p:cNvSpPr>
          <p:nvPr>
            <p:ph idx="1"/>
          </p:nvPr>
        </p:nvSpPr>
        <p:spPr bwMode="auto">
          <a:xfrm>
            <a:off x="451608" y="2416629"/>
            <a:ext cx="3485179" cy="3613149"/>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28600" defTabSz="914400" eaLnBrk="1" fontAlgn="base" hangingPunct="1">
              <a:lnSpc>
                <a:spcPct val="90000"/>
              </a:lnSpc>
              <a:spcBef>
                <a:spcPct val="0"/>
              </a:spcBef>
              <a:spcAft>
                <a:spcPts val="600"/>
              </a:spcAft>
              <a:buClrTx/>
              <a:buSzTx/>
              <a:buFont typeface="Arial" panose="020B0604020202020204" pitchFamily="34" charset="0"/>
              <a:buChar char="•"/>
              <a:tabLst/>
            </a:pPr>
            <a:r>
              <a:rPr kumimoji="0" lang="en-US" altLang="en-US" sz="1800" b="1" i="0" u="none" strike="noStrike" cap="none" normalizeH="0" baseline="0" dirty="0">
                <a:ln>
                  <a:noFill/>
                </a:ln>
                <a:effectLst/>
                <a:latin typeface="+mn-lt"/>
              </a:rPr>
              <a:t>Cypress Bay High School</a:t>
            </a:r>
            <a:br>
              <a:rPr kumimoji="0" lang="en-US" altLang="en-US" sz="1800" b="1" i="0" u="none" strike="noStrike" cap="none" normalizeH="0" baseline="0" dirty="0">
                <a:ln>
                  <a:noFill/>
                </a:ln>
                <a:effectLst/>
                <a:latin typeface="+mn-lt"/>
              </a:rPr>
            </a:br>
            <a:r>
              <a:rPr kumimoji="0" lang="en-US" altLang="en-US" sz="1800" b="1" i="0" u="none" strike="noStrike" cap="none" normalizeH="0" baseline="0" dirty="0">
                <a:ln>
                  <a:noFill/>
                </a:ln>
                <a:effectLst/>
                <a:latin typeface="+mn-lt"/>
              </a:rPr>
              <a:t>    Broward County</a:t>
            </a:r>
          </a:p>
          <a:p>
            <a:pPr marL="0" marR="0" lvl="0" indent="-228600" defTabSz="914400" eaLnBrk="1" fontAlgn="base" hangingPunct="1">
              <a:lnSpc>
                <a:spcPct val="90000"/>
              </a:lnSpc>
              <a:spcBef>
                <a:spcPct val="0"/>
              </a:spcBef>
              <a:spcAft>
                <a:spcPts val="600"/>
              </a:spcAft>
              <a:buClrTx/>
              <a:buSzTx/>
              <a:buFont typeface="Arial" panose="020B0604020202020204" pitchFamily="34" charset="0"/>
              <a:buChar char="•"/>
              <a:tabLst/>
            </a:pPr>
            <a:r>
              <a:rPr kumimoji="0" lang="en-US" altLang="en-US" sz="1800" b="1" i="0" u="none" strike="noStrike" cap="none" normalizeH="0" baseline="0" dirty="0">
                <a:ln>
                  <a:noFill/>
                </a:ln>
                <a:effectLst/>
                <a:latin typeface="+mn-lt"/>
              </a:rPr>
              <a:t>Project Type:</a:t>
            </a:r>
            <a:r>
              <a:rPr kumimoji="0" lang="en-US" altLang="en-US" sz="1800" b="0" i="0" u="none" strike="noStrike" cap="none" normalizeH="0" baseline="0" dirty="0">
                <a:ln>
                  <a:noFill/>
                </a:ln>
                <a:effectLst/>
                <a:latin typeface="+mn-lt"/>
              </a:rPr>
              <a:t> Office Building</a:t>
            </a:r>
          </a:p>
          <a:p>
            <a:pPr marL="0" marR="0" lvl="0" indent="-228600" defTabSz="914400" eaLnBrk="1" fontAlgn="base" hangingPunct="1">
              <a:lnSpc>
                <a:spcPct val="90000"/>
              </a:lnSpc>
              <a:spcBef>
                <a:spcPct val="0"/>
              </a:spcBef>
              <a:spcAft>
                <a:spcPts val="600"/>
              </a:spcAft>
              <a:buClrTx/>
              <a:buSzTx/>
              <a:buFont typeface="Arial" panose="020B0604020202020204" pitchFamily="34" charset="0"/>
              <a:buChar char="•"/>
              <a:tabLst/>
            </a:pPr>
            <a:r>
              <a:rPr kumimoji="0" lang="en-US" altLang="en-US" sz="1800" b="1" i="0" u="none" strike="noStrike" cap="none" normalizeH="0" baseline="0" dirty="0">
                <a:ln>
                  <a:noFill/>
                </a:ln>
                <a:effectLst/>
                <a:latin typeface="+mn-lt"/>
              </a:rPr>
              <a:t>Architect:</a:t>
            </a:r>
            <a:r>
              <a:rPr kumimoji="0" lang="en-US" altLang="en-US" sz="1800" b="0" i="0" u="none" strike="noStrike" cap="none" normalizeH="0" baseline="0" dirty="0">
                <a:ln>
                  <a:noFill/>
                </a:ln>
                <a:effectLst/>
                <a:latin typeface="+mn-lt"/>
              </a:rPr>
              <a:t> ZYSCOVICH ARCHITECTS</a:t>
            </a:r>
          </a:p>
          <a:p>
            <a:pPr marL="0" marR="0" lvl="0" indent="-228600" defTabSz="914400" eaLnBrk="1" fontAlgn="base" hangingPunct="1">
              <a:lnSpc>
                <a:spcPct val="90000"/>
              </a:lnSpc>
              <a:spcBef>
                <a:spcPct val="0"/>
              </a:spcBef>
              <a:spcAft>
                <a:spcPts val="600"/>
              </a:spcAft>
              <a:buClrTx/>
              <a:buSzTx/>
              <a:buFont typeface="Arial" panose="020B0604020202020204" pitchFamily="34" charset="0"/>
              <a:buChar char="•"/>
              <a:tabLst/>
            </a:pPr>
            <a:r>
              <a:rPr kumimoji="0" lang="en-US" altLang="en-US" sz="1800" b="1" i="0" u="none" strike="noStrike" cap="none" normalizeH="0" baseline="0" dirty="0">
                <a:ln>
                  <a:noFill/>
                </a:ln>
                <a:effectLst/>
                <a:latin typeface="+mn-lt"/>
              </a:rPr>
              <a:t>General Contractor:</a:t>
            </a:r>
            <a:r>
              <a:rPr kumimoji="0" lang="en-US" altLang="en-US" sz="1800" b="0" i="0" u="none" strike="noStrike" cap="none" normalizeH="0" baseline="0" dirty="0">
                <a:ln>
                  <a:noFill/>
                </a:ln>
                <a:effectLst/>
                <a:latin typeface="+mn-lt"/>
              </a:rPr>
              <a:t> Morganti</a:t>
            </a:r>
            <a:endParaRPr kumimoji="0" lang="en-US" altLang="en-US" sz="1700" b="0" i="0" u="none" strike="noStrike" cap="none" normalizeH="0" baseline="0" dirty="0">
              <a:ln>
                <a:noFill/>
              </a:ln>
              <a:effectLst/>
              <a:latin typeface="+mn-lt"/>
            </a:endParaRPr>
          </a:p>
        </p:txBody>
      </p:sp>
      <p:pic>
        <p:nvPicPr>
          <p:cNvPr id="2" name="Picture 2" descr="Cypress Bay High School">
            <a:extLst>
              <a:ext uri="{FF2B5EF4-FFF2-40B4-BE49-F238E27FC236}">
                <a16:creationId xmlns:a16="http://schemas.microsoft.com/office/drawing/2014/main" id="{1AD83CF9-FDB2-06D8-B420-15CB2F9133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768" r="42690"/>
          <a:stretch/>
        </p:blipFill>
        <p:spPr bwMode="auto">
          <a:xfrm>
            <a:off x="4572000" y="1"/>
            <a:ext cx="457711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688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5D27958-6215-EFB5-84C1-ABF9CBB86CFC}"/>
              </a:ext>
            </a:extLst>
          </p:cNvPr>
          <p:cNvPicPr>
            <a:picLocks noChangeAspect="1"/>
          </p:cNvPicPr>
          <p:nvPr/>
        </p:nvPicPr>
        <p:blipFill>
          <a:blip r:embed="rId2">
            <a:duotone>
              <a:schemeClr val="bg2">
                <a:shade val="45000"/>
                <a:satMod val="135000"/>
              </a:schemeClr>
              <a:prstClr val="white"/>
            </a:duotone>
          </a:blip>
          <a:srcRect r="10668" b="2"/>
          <a:stretch/>
        </p:blipFill>
        <p:spPr>
          <a:xfrm>
            <a:off x="0" y="-500733"/>
            <a:ext cx="9143980" cy="6857990"/>
          </a:xfrm>
          <a:prstGeom prst="rect">
            <a:avLst/>
          </a:prstGeom>
        </p:spPr>
      </p:pic>
      <p:sp>
        <p:nvSpPr>
          <p:cNvPr id="31" name="Rectangle 30">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2651E6-BF7F-95B6-C395-679EA62F672F}"/>
              </a:ext>
            </a:extLst>
          </p:cNvPr>
          <p:cNvSpPr>
            <a:spLocks noGrp="1"/>
          </p:cNvSpPr>
          <p:nvPr>
            <p:ph type="title"/>
          </p:nvPr>
        </p:nvSpPr>
        <p:spPr>
          <a:xfrm>
            <a:off x="628650" y="182563"/>
            <a:ext cx="7886700" cy="742723"/>
          </a:xfrm>
        </p:spPr>
        <p:txBody>
          <a:bodyPr>
            <a:normAutofit fontScale="90000"/>
          </a:bodyPr>
          <a:lstStyle/>
          <a:p>
            <a:r>
              <a:rPr lang="en-US" dirty="0"/>
              <a:t>Expansion Plans</a:t>
            </a:r>
          </a:p>
        </p:txBody>
      </p:sp>
      <p:graphicFrame>
        <p:nvGraphicFramePr>
          <p:cNvPr id="25" name="Content Placeholder 2">
            <a:extLst>
              <a:ext uri="{FF2B5EF4-FFF2-40B4-BE49-F238E27FC236}">
                <a16:creationId xmlns:a16="http://schemas.microsoft.com/office/drawing/2014/main" id="{8316CA47-B19D-B83F-B4E9-E78AB7A5DB1A}"/>
              </a:ext>
            </a:extLst>
          </p:cNvPr>
          <p:cNvGraphicFramePr>
            <a:graphicFrameLocks noGrp="1"/>
          </p:cNvGraphicFramePr>
          <p:nvPr>
            <p:ph idx="1"/>
            <p:extLst>
              <p:ext uri="{D42A27DB-BD31-4B8C-83A1-F6EECF244321}">
                <p14:modId xmlns:p14="http://schemas.microsoft.com/office/powerpoint/2010/main" val="283777646"/>
              </p:ext>
            </p:extLst>
          </p:nvPr>
        </p:nvGraphicFramePr>
        <p:xfrm>
          <a:off x="247650" y="1536475"/>
          <a:ext cx="7886700" cy="49126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20728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1574</TotalTime>
  <Words>1047</Words>
  <Application>Microsoft Office PowerPoint</Application>
  <PresentationFormat>On-screen Show (4:3)</PresentationFormat>
  <Paragraphs>100</Paragraphs>
  <Slides>13</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Aptos</vt:lpstr>
      <vt:lpstr>Arial</vt:lpstr>
      <vt:lpstr>Calibri</vt:lpstr>
      <vt:lpstr>Roboto</vt:lpstr>
      <vt:lpstr>Office Theme</vt:lpstr>
      <vt:lpstr>Revenue Sharing Token Investment Opportunity</vt:lpstr>
      <vt:lpstr>Investment Opportunity</vt:lpstr>
      <vt:lpstr>Introduction To The Central Broward Construction Company</vt:lpstr>
      <vt:lpstr>Market Opportunity</vt:lpstr>
      <vt:lpstr>Central Boward Construction’s Former Projects</vt:lpstr>
      <vt:lpstr>PowerPoint Presentation</vt:lpstr>
      <vt:lpstr>PowerPoint Presentation</vt:lpstr>
      <vt:lpstr>PowerPoint Presentation</vt:lpstr>
      <vt:lpstr>Expansion Plans</vt:lpstr>
      <vt:lpstr>What are Revenue Sharing Tokens?</vt:lpstr>
      <vt:lpstr>PowerPoint Presentation</vt:lpstr>
      <vt:lpstr>Why Invest in Central Broward Construction</vt:lpstr>
      <vt:lpstr>Call to Action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Kyle Meyer</dc:creator>
  <cp:keywords/>
  <dc:description>generated using python-pptx</dc:description>
  <cp:lastModifiedBy>Kyle Meyer</cp:lastModifiedBy>
  <cp:revision>2</cp:revision>
  <dcterms:created xsi:type="dcterms:W3CDTF">2013-01-27T09:14:16Z</dcterms:created>
  <dcterms:modified xsi:type="dcterms:W3CDTF">2025-04-16T12:00:50Z</dcterms:modified>
  <cp:category/>
</cp:coreProperties>
</file>